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7"/>
  </p:notesMasterIdLst>
  <p:handoutMasterIdLst>
    <p:handoutMasterId r:id="rId28"/>
  </p:handoutMasterIdLst>
  <p:sldIdLst>
    <p:sldId id="256" r:id="rId2"/>
    <p:sldId id="297" r:id="rId3"/>
    <p:sldId id="279" r:id="rId4"/>
    <p:sldId id="293" r:id="rId5"/>
    <p:sldId id="292" r:id="rId6"/>
    <p:sldId id="294" r:id="rId7"/>
    <p:sldId id="295" r:id="rId8"/>
    <p:sldId id="259" r:id="rId9"/>
    <p:sldId id="296" r:id="rId10"/>
    <p:sldId id="277" r:id="rId11"/>
    <p:sldId id="298" r:id="rId12"/>
    <p:sldId id="299" r:id="rId13"/>
    <p:sldId id="300" r:id="rId14"/>
    <p:sldId id="310" r:id="rId15"/>
    <p:sldId id="258" r:id="rId16"/>
    <p:sldId id="301" r:id="rId17"/>
    <p:sldId id="280" r:id="rId18"/>
    <p:sldId id="302" r:id="rId19"/>
    <p:sldId id="304" r:id="rId20"/>
    <p:sldId id="305" r:id="rId21"/>
    <p:sldId id="303" r:id="rId22"/>
    <p:sldId id="267" r:id="rId23"/>
    <p:sldId id="311" r:id="rId24"/>
    <p:sldId id="275" r:id="rId25"/>
    <p:sldId id="308" r:id="rId26"/>
  </p:sldIdLst>
  <p:sldSz cx="9144000" cy="6858000" type="screen4x3"/>
  <p:notesSz cx="6810375" cy="99425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051" autoAdjust="0"/>
    <p:restoredTop sz="67609" autoAdjust="0"/>
  </p:normalViewPr>
  <p:slideViewPr>
    <p:cSldViewPr>
      <p:cViewPr varScale="1">
        <p:scale>
          <a:sx n="32" d="100"/>
          <a:sy n="32" d="100"/>
        </p:scale>
        <p:origin x="-149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22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5219E8-70DE-4EB1-AD5E-D3C6BE57AC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nb-NO"/>
        </a:p>
      </dgm:t>
    </dgm:pt>
    <dgm:pt modelId="{9116131B-0CD1-491D-A0F3-F74F5B0D416D}">
      <dgm:prSet phldrT="[Tekst]"/>
      <dgm:spPr>
        <a:blipFill rotWithShape="0">
          <a:blip xmlns:r="http://schemas.openxmlformats.org/officeDocument/2006/relationships" r:embed="rId1"/>
          <a:stretch>
            <a:fillRect/>
          </a:stretch>
        </a:blipFill>
      </dgm:spPr>
      <dgm:t>
        <a:bodyPr/>
        <a:lstStyle/>
        <a:p>
          <a:r>
            <a:rPr lang="nb-NO" dirty="0" smtClean="0"/>
            <a:t>1800</a:t>
          </a:r>
          <a:endParaRPr lang="nb-NO" dirty="0"/>
        </a:p>
      </dgm:t>
    </dgm:pt>
    <dgm:pt modelId="{188E493F-4628-4304-B681-FAC8919AA70C}" type="parTrans" cxnId="{B13CF454-7E25-4AD5-B839-B3D2B28FF7A1}">
      <dgm:prSet/>
      <dgm:spPr/>
      <dgm:t>
        <a:bodyPr/>
        <a:lstStyle/>
        <a:p>
          <a:endParaRPr lang="nb-NO"/>
        </a:p>
      </dgm:t>
    </dgm:pt>
    <dgm:pt modelId="{9E2D423A-ED83-480A-A8E5-E7FE2974A4F3}" type="sibTrans" cxnId="{B13CF454-7E25-4AD5-B839-B3D2B28FF7A1}">
      <dgm:prSet/>
      <dgm:spPr/>
      <dgm:t>
        <a:bodyPr/>
        <a:lstStyle/>
        <a:p>
          <a:endParaRPr lang="nb-NO"/>
        </a:p>
      </dgm:t>
    </dgm:pt>
    <dgm:pt modelId="{A1F56655-3FAC-44F0-90CD-E317679DF4AD}">
      <dgm:prSet phldrT="[Tekst]"/>
      <dgm:spPr/>
      <dgm:t>
        <a:bodyPr/>
        <a:lstStyle/>
        <a:p>
          <a:r>
            <a:rPr lang="nb-NO" dirty="0" smtClean="0"/>
            <a:t>Nasjonalstaten</a:t>
          </a:r>
          <a:endParaRPr lang="nb-NO" dirty="0"/>
        </a:p>
      </dgm:t>
    </dgm:pt>
    <dgm:pt modelId="{CB82EDEA-38A3-4058-BE67-CB07BB93D888}" type="parTrans" cxnId="{B6BEC57D-AEE2-4728-A76E-AD5AC7607CD4}">
      <dgm:prSet/>
      <dgm:spPr/>
      <dgm:t>
        <a:bodyPr/>
        <a:lstStyle/>
        <a:p>
          <a:endParaRPr lang="nb-NO"/>
        </a:p>
      </dgm:t>
    </dgm:pt>
    <dgm:pt modelId="{4AD3A141-ED5B-4DA8-A16A-72F10A41DCFE}" type="sibTrans" cxnId="{B6BEC57D-AEE2-4728-A76E-AD5AC7607CD4}">
      <dgm:prSet/>
      <dgm:spPr/>
      <dgm:t>
        <a:bodyPr/>
        <a:lstStyle/>
        <a:p>
          <a:endParaRPr lang="nb-NO"/>
        </a:p>
      </dgm:t>
    </dgm:pt>
    <dgm:pt modelId="{C29FB3C9-16AA-4AF9-8474-0CA078FCCB86}">
      <dgm:prSet phldrT="[Tekst]"/>
      <dgm:spPr/>
      <dgm:t>
        <a:bodyPr/>
        <a:lstStyle/>
        <a:p>
          <a:r>
            <a:rPr lang="nb-NO" dirty="0" smtClean="0"/>
            <a:t>Romantikken</a:t>
          </a:r>
          <a:endParaRPr lang="nb-NO" dirty="0"/>
        </a:p>
      </dgm:t>
    </dgm:pt>
    <dgm:pt modelId="{363BD3A6-1237-4192-838F-975858EE6C8E}" type="parTrans" cxnId="{7FD5171E-1D70-4194-AE8C-FDE1F3FFBCB8}">
      <dgm:prSet/>
      <dgm:spPr/>
      <dgm:t>
        <a:bodyPr/>
        <a:lstStyle/>
        <a:p>
          <a:endParaRPr lang="nb-NO"/>
        </a:p>
      </dgm:t>
    </dgm:pt>
    <dgm:pt modelId="{339E9948-AEC0-4BA2-9F90-BCDFAC41AE52}" type="sibTrans" cxnId="{7FD5171E-1D70-4194-AE8C-FDE1F3FFBCB8}">
      <dgm:prSet/>
      <dgm:spPr/>
      <dgm:t>
        <a:bodyPr/>
        <a:lstStyle/>
        <a:p>
          <a:endParaRPr lang="nb-NO"/>
        </a:p>
      </dgm:t>
    </dgm:pt>
    <dgm:pt modelId="{245D0405-C6BE-4CDC-ACE9-C37C1C37593E}">
      <dgm:prSet phldrT="[Tekst]"/>
      <dgm:spPr>
        <a:blipFill rotWithShape="0">
          <a:blip xmlns:r="http://schemas.openxmlformats.org/officeDocument/2006/relationships" r:embed="rId2"/>
          <a:stretch>
            <a:fillRect/>
          </a:stretch>
        </a:blipFill>
      </dgm:spPr>
      <dgm:t>
        <a:bodyPr/>
        <a:lstStyle/>
        <a:p>
          <a:r>
            <a:rPr lang="nb-NO" dirty="0" smtClean="0"/>
            <a:t>1900</a:t>
          </a:r>
          <a:endParaRPr lang="nb-NO" dirty="0"/>
        </a:p>
      </dgm:t>
    </dgm:pt>
    <dgm:pt modelId="{7AF7352E-5F8C-4965-9CFD-1025FCCE1334}" type="parTrans" cxnId="{963090A1-9A3F-4448-8451-592BF9A68A72}">
      <dgm:prSet/>
      <dgm:spPr/>
      <dgm:t>
        <a:bodyPr/>
        <a:lstStyle/>
        <a:p>
          <a:endParaRPr lang="nb-NO"/>
        </a:p>
      </dgm:t>
    </dgm:pt>
    <dgm:pt modelId="{AA29195E-50EC-4116-B973-67A318246A39}" type="sibTrans" cxnId="{963090A1-9A3F-4448-8451-592BF9A68A72}">
      <dgm:prSet/>
      <dgm:spPr/>
      <dgm:t>
        <a:bodyPr/>
        <a:lstStyle/>
        <a:p>
          <a:endParaRPr lang="nb-NO"/>
        </a:p>
      </dgm:t>
    </dgm:pt>
    <dgm:pt modelId="{F839BF2C-0E1D-4611-AC0A-4DF2753AC6E8}">
      <dgm:prSet phldrT="[Tekst]"/>
      <dgm:spPr/>
      <dgm:t>
        <a:bodyPr/>
        <a:lstStyle/>
        <a:p>
          <a:r>
            <a:rPr lang="nb-NO" dirty="0" smtClean="0"/>
            <a:t>Industrialisering</a:t>
          </a:r>
          <a:endParaRPr lang="nb-NO" dirty="0"/>
        </a:p>
      </dgm:t>
    </dgm:pt>
    <dgm:pt modelId="{216CFB11-998E-46C9-A996-40C8EFF869D8}" type="parTrans" cxnId="{6C86D83D-C78A-4282-9D45-9254B6D60F2E}">
      <dgm:prSet/>
      <dgm:spPr/>
      <dgm:t>
        <a:bodyPr/>
        <a:lstStyle/>
        <a:p>
          <a:endParaRPr lang="nb-NO"/>
        </a:p>
      </dgm:t>
    </dgm:pt>
    <dgm:pt modelId="{F08DD708-F1A4-49CE-959C-6872FCF69D99}" type="sibTrans" cxnId="{6C86D83D-C78A-4282-9D45-9254B6D60F2E}">
      <dgm:prSet/>
      <dgm:spPr/>
      <dgm:t>
        <a:bodyPr/>
        <a:lstStyle/>
        <a:p>
          <a:endParaRPr lang="nb-NO"/>
        </a:p>
      </dgm:t>
    </dgm:pt>
    <dgm:pt modelId="{E00C462D-5C03-4719-A3AB-7033FD9A61A0}">
      <dgm:prSet phldrT="[Tekst]"/>
      <dgm:spPr/>
      <dgm:t>
        <a:bodyPr/>
        <a:lstStyle/>
        <a:p>
          <a:r>
            <a:rPr lang="nb-NO" dirty="0" smtClean="0"/>
            <a:t>Velstand og fordeling</a:t>
          </a:r>
          <a:endParaRPr lang="nb-NO" dirty="0"/>
        </a:p>
      </dgm:t>
    </dgm:pt>
    <dgm:pt modelId="{FE877A3C-DBD6-4E72-9D09-79695D7D425C}" type="parTrans" cxnId="{8C346DF7-F0C5-4F81-9FFB-1B4A296066DC}">
      <dgm:prSet/>
      <dgm:spPr/>
      <dgm:t>
        <a:bodyPr/>
        <a:lstStyle/>
        <a:p>
          <a:endParaRPr lang="nb-NO"/>
        </a:p>
      </dgm:t>
    </dgm:pt>
    <dgm:pt modelId="{6E55CE09-4A46-4B82-AA50-4389A9893D38}" type="sibTrans" cxnId="{8C346DF7-F0C5-4F81-9FFB-1B4A296066DC}">
      <dgm:prSet/>
      <dgm:spPr/>
      <dgm:t>
        <a:bodyPr/>
        <a:lstStyle/>
        <a:p>
          <a:endParaRPr lang="nb-NO"/>
        </a:p>
      </dgm:t>
    </dgm:pt>
    <dgm:pt modelId="{7BF9D1E2-EE3D-461D-8ED9-D5A9DA3E0E8A}">
      <dgm:prSet phldrT="[Tekst]"/>
      <dgm:spPr>
        <a:blipFill rotWithShape="0">
          <a:blip xmlns:r="http://schemas.openxmlformats.org/officeDocument/2006/relationships" r:embed="rId3"/>
          <a:stretch>
            <a:fillRect/>
          </a:stretch>
        </a:blipFill>
      </dgm:spPr>
      <dgm:t>
        <a:bodyPr/>
        <a:lstStyle/>
        <a:p>
          <a:r>
            <a:rPr lang="nb-NO" dirty="0" smtClean="0"/>
            <a:t>2000</a:t>
          </a:r>
          <a:endParaRPr lang="nb-NO" dirty="0"/>
        </a:p>
      </dgm:t>
    </dgm:pt>
    <dgm:pt modelId="{7B81A6E0-EF77-4338-BAF7-77CCB10B9150}" type="parTrans" cxnId="{ECBB49C5-1A02-43A8-B69D-9C36059FBC73}">
      <dgm:prSet/>
      <dgm:spPr/>
      <dgm:t>
        <a:bodyPr/>
        <a:lstStyle/>
        <a:p>
          <a:endParaRPr lang="nb-NO"/>
        </a:p>
      </dgm:t>
    </dgm:pt>
    <dgm:pt modelId="{628EA58A-8A54-4355-8F1D-1FD0C14C82F1}" type="sibTrans" cxnId="{ECBB49C5-1A02-43A8-B69D-9C36059FBC73}">
      <dgm:prSet/>
      <dgm:spPr/>
      <dgm:t>
        <a:bodyPr/>
        <a:lstStyle/>
        <a:p>
          <a:endParaRPr lang="nb-NO"/>
        </a:p>
      </dgm:t>
    </dgm:pt>
    <dgm:pt modelId="{D7A29437-6F03-4412-BD96-7798EEF23727}">
      <dgm:prSet phldrT="[Tekst]"/>
      <dgm:spPr/>
      <dgm:t>
        <a:bodyPr/>
        <a:lstStyle/>
        <a:p>
          <a:r>
            <a:rPr lang="nb-NO" dirty="0" smtClean="0"/>
            <a:t>Rører rundt og vil ha mer av det samme?</a:t>
          </a:r>
          <a:endParaRPr lang="nb-NO" dirty="0"/>
        </a:p>
      </dgm:t>
    </dgm:pt>
    <dgm:pt modelId="{6013A879-C3EE-4A9E-8902-6855BE393952}" type="parTrans" cxnId="{80A3C7D0-C548-4ED1-A05B-49C5CBFA2929}">
      <dgm:prSet/>
      <dgm:spPr/>
      <dgm:t>
        <a:bodyPr/>
        <a:lstStyle/>
        <a:p>
          <a:endParaRPr lang="nb-NO"/>
        </a:p>
      </dgm:t>
    </dgm:pt>
    <dgm:pt modelId="{B05663E6-0F38-4BC9-BBB2-DF2F995F23AC}" type="sibTrans" cxnId="{80A3C7D0-C548-4ED1-A05B-49C5CBFA2929}">
      <dgm:prSet/>
      <dgm:spPr/>
      <dgm:t>
        <a:bodyPr/>
        <a:lstStyle/>
        <a:p>
          <a:endParaRPr lang="nb-NO"/>
        </a:p>
      </dgm:t>
    </dgm:pt>
    <dgm:pt modelId="{80A5B485-68EA-46F3-809B-D0E85AAEAD05}">
      <dgm:prSet phldrT="[Tekst]"/>
      <dgm:spPr/>
      <dgm:t>
        <a:bodyPr/>
        <a:lstStyle/>
        <a:p>
          <a:r>
            <a:rPr lang="nb-NO" dirty="0" smtClean="0"/>
            <a:t>Hvor er visjonene?</a:t>
          </a:r>
          <a:endParaRPr lang="nb-NO" dirty="0"/>
        </a:p>
      </dgm:t>
    </dgm:pt>
    <dgm:pt modelId="{3B598C51-CE60-45DB-8165-5C5F3CCFEB6D}" type="parTrans" cxnId="{4784D116-2962-4502-AD4B-8DAAB263978D}">
      <dgm:prSet/>
      <dgm:spPr/>
      <dgm:t>
        <a:bodyPr/>
        <a:lstStyle/>
        <a:p>
          <a:endParaRPr lang="nb-NO"/>
        </a:p>
      </dgm:t>
    </dgm:pt>
    <dgm:pt modelId="{2E1003FF-B621-4300-AF28-A99DBA0BAE4B}" type="sibTrans" cxnId="{4784D116-2962-4502-AD4B-8DAAB263978D}">
      <dgm:prSet/>
      <dgm:spPr/>
      <dgm:t>
        <a:bodyPr/>
        <a:lstStyle/>
        <a:p>
          <a:endParaRPr lang="nb-NO"/>
        </a:p>
      </dgm:t>
    </dgm:pt>
    <dgm:pt modelId="{E365159D-8D7C-4C79-B900-7FAA1E0BB216}">
      <dgm:prSet phldrT="[Tekst]"/>
      <dgm:spPr/>
      <dgm:t>
        <a:bodyPr/>
        <a:lstStyle/>
        <a:p>
          <a:r>
            <a:rPr lang="nb-NO" dirty="0" smtClean="0"/>
            <a:t>Demokratisering</a:t>
          </a:r>
          <a:endParaRPr lang="nb-NO" dirty="0"/>
        </a:p>
      </dgm:t>
    </dgm:pt>
    <dgm:pt modelId="{5EAF963E-3E1E-4AAB-B211-56DCA5232FC3}" type="parTrans" cxnId="{D479B9F7-2B18-4CDF-A37A-3B2F5C728E30}">
      <dgm:prSet/>
      <dgm:spPr/>
    </dgm:pt>
    <dgm:pt modelId="{8502BCBC-52C7-40C7-A633-9554CACDA087}" type="sibTrans" cxnId="{D479B9F7-2B18-4CDF-A37A-3B2F5C728E30}">
      <dgm:prSet/>
      <dgm:spPr/>
    </dgm:pt>
    <dgm:pt modelId="{38AAB528-2091-474D-B7B1-FF06432A24C1}">
      <dgm:prSet phldrT="[Tekst]"/>
      <dgm:spPr/>
      <dgm:t>
        <a:bodyPr/>
        <a:lstStyle/>
        <a:p>
          <a:r>
            <a:rPr lang="nb-NO" dirty="0" smtClean="0"/>
            <a:t>Oppbygging av velferdsstaten</a:t>
          </a:r>
          <a:endParaRPr lang="nb-NO" dirty="0"/>
        </a:p>
      </dgm:t>
    </dgm:pt>
    <dgm:pt modelId="{956E6C25-93A9-44DA-974A-69D8BF9CB3CB}" type="parTrans" cxnId="{6D7F1DF2-2E89-4DCA-B7D0-6C1477AC53E6}">
      <dgm:prSet/>
      <dgm:spPr/>
    </dgm:pt>
    <dgm:pt modelId="{7CE52A4B-A9DF-4078-AF83-29BE4B3AD263}" type="sibTrans" cxnId="{6D7F1DF2-2E89-4DCA-B7D0-6C1477AC53E6}">
      <dgm:prSet/>
      <dgm:spPr/>
    </dgm:pt>
    <dgm:pt modelId="{3243D815-6B18-4CA9-BEB4-893A227FE1D3}" type="pres">
      <dgm:prSet presAssocID="{2D5219E8-70DE-4EB1-AD5E-D3C6BE57AC8F}" presName="Name0" presStyleCnt="0">
        <dgm:presLayoutVars>
          <dgm:dir/>
          <dgm:animLvl val="lvl"/>
          <dgm:resizeHandles val="exact"/>
        </dgm:presLayoutVars>
      </dgm:prSet>
      <dgm:spPr/>
      <dgm:t>
        <a:bodyPr/>
        <a:lstStyle/>
        <a:p>
          <a:endParaRPr lang="nb-NO"/>
        </a:p>
      </dgm:t>
    </dgm:pt>
    <dgm:pt modelId="{196FAE1D-7A9F-4B2C-B9E7-72535542B214}" type="pres">
      <dgm:prSet presAssocID="{9116131B-0CD1-491D-A0F3-F74F5B0D416D}" presName="linNode" presStyleCnt="0"/>
      <dgm:spPr/>
    </dgm:pt>
    <dgm:pt modelId="{BEF7D96A-6983-429D-8C94-34451B197EC6}" type="pres">
      <dgm:prSet presAssocID="{9116131B-0CD1-491D-A0F3-F74F5B0D416D}" presName="parentText" presStyleLbl="node1" presStyleIdx="0" presStyleCnt="3">
        <dgm:presLayoutVars>
          <dgm:chMax val="1"/>
          <dgm:bulletEnabled val="1"/>
        </dgm:presLayoutVars>
      </dgm:prSet>
      <dgm:spPr/>
      <dgm:t>
        <a:bodyPr/>
        <a:lstStyle/>
        <a:p>
          <a:endParaRPr lang="nb-NO"/>
        </a:p>
      </dgm:t>
    </dgm:pt>
    <dgm:pt modelId="{B6E754CE-6867-4670-A319-A662178ACD90}" type="pres">
      <dgm:prSet presAssocID="{9116131B-0CD1-491D-A0F3-F74F5B0D416D}" presName="descendantText" presStyleLbl="alignAccFollowNode1" presStyleIdx="0" presStyleCnt="3">
        <dgm:presLayoutVars>
          <dgm:bulletEnabled val="1"/>
        </dgm:presLayoutVars>
      </dgm:prSet>
      <dgm:spPr/>
      <dgm:t>
        <a:bodyPr/>
        <a:lstStyle/>
        <a:p>
          <a:endParaRPr lang="nb-NO"/>
        </a:p>
      </dgm:t>
    </dgm:pt>
    <dgm:pt modelId="{D2602646-1884-4DD9-841B-127B2C921B36}" type="pres">
      <dgm:prSet presAssocID="{9E2D423A-ED83-480A-A8E5-E7FE2974A4F3}" presName="sp" presStyleCnt="0"/>
      <dgm:spPr/>
    </dgm:pt>
    <dgm:pt modelId="{A3541A1A-4811-489C-B5C5-A51D2FEC02F7}" type="pres">
      <dgm:prSet presAssocID="{245D0405-C6BE-4CDC-ACE9-C37C1C37593E}" presName="linNode" presStyleCnt="0"/>
      <dgm:spPr/>
    </dgm:pt>
    <dgm:pt modelId="{5A9D1508-F4C8-41AB-A479-D5E833BCDB75}" type="pres">
      <dgm:prSet presAssocID="{245D0405-C6BE-4CDC-ACE9-C37C1C37593E}" presName="parentText" presStyleLbl="node1" presStyleIdx="1" presStyleCnt="3">
        <dgm:presLayoutVars>
          <dgm:chMax val="1"/>
          <dgm:bulletEnabled val="1"/>
        </dgm:presLayoutVars>
      </dgm:prSet>
      <dgm:spPr/>
      <dgm:t>
        <a:bodyPr/>
        <a:lstStyle/>
        <a:p>
          <a:endParaRPr lang="nb-NO"/>
        </a:p>
      </dgm:t>
    </dgm:pt>
    <dgm:pt modelId="{0D60305B-9764-49A1-8912-083E6C9EFE9D}" type="pres">
      <dgm:prSet presAssocID="{245D0405-C6BE-4CDC-ACE9-C37C1C37593E}" presName="descendantText" presStyleLbl="alignAccFollowNode1" presStyleIdx="1" presStyleCnt="3">
        <dgm:presLayoutVars>
          <dgm:bulletEnabled val="1"/>
        </dgm:presLayoutVars>
      </dgm:prSet>
      <dgm:spPr/>
      <dgm:t>
        <a:bodyPr/>
        <a:lstStyle/>
        <a:p>
          <a:endParaRPr lang="nb-NO"/>
        </a:p>
      </dgm:t>
    </dgm:pt>
    <dgm:pt modelId="{78163B51-97CD-4B4A-9DC4-2ACE9889C8BA}" type="pres">
      <dgm:prSet presAssocID="{AA29195E-50EC-4116-B973-67A318246A39}" presName="sp" presStyleCnt="0"/>
      <dgm:spPr/>
    </dgm:pt>
    <dgm:pt modelId="{26E7959C-219C-4408-BAB8-F8AF6F50A711}" type="pres">
      <dgm:prSet presAssocID="{7BF9D1E2-EE3D-461D-8ED9-D5A9DA3E0E8A}" presName="linNode" presStyleCnt="0"/>
      <dgm:spPr/>
    </dgm:pt>
    <dgm:pt modelId="{32E5AA4B-6AF1-4F1F-BF44-6131C0ADB7B0}" type="pres">
      <dgm:prSet presAssocID="{7BF9D1E2-EE3D-461D-8ED9-D5A9DA3E0E8A}" presName="parentText" presStyleLbl="node1" presStyleIdx="2" presStyleCnt="3">
        <dgm:presLayoutVars>
          <dgm:chMax val="1"/>
          <dgm:bulletEnabled val="1"/>
        </dgm:presLayoutVars>
      </dgm:prSet>
      <dgm:spPr/>
      <dgm:t>
        <a:bodyPr/>
        <a:lstStyle/>
        <a:p>
          <a:endParaRPr lang="nb-NO"/>
        </a:p>
      </dgm:t>
    </dgm:pt>
    <dgm:pt modelId="{C70DF88D-4294-42CE-8358-1930C52AC2DF}" type="pres">
      <dgm:prSet presAssocID="{7BF9D1E2-EE3D-461D-8ED9-D5A9DA3E0E8A}" presName="descendantText" presStyleLbl="alignAccFollowNode1" presStyleIdx="2" presStyleCnt="3">
        <dgm:presLayoutVars>
          <dgm:bulletEnabled val="1"/>
        </dgm:presLayoutVars>
      </dgm:prSet>
      <dgm:spPr/>
      <dgm:t>
        <a:bodyPr/>
        <a:lstStyle/>
        <a:p>
          <a:endParaRPr lang="nb-NO"/>
        </a:p>
      </dgm:t>
    </dgm:pt>
  </dgm:ptLst>
  <dgm:cxnLst>
    <dgm:cxn modelId="{D479B9F7-2B18-4CDF-A37A-3B2F5C728E30}" srcId="{9116131B-0CD1-491D-A0F3-F74F5B0D416D}" destId="{E365159D-8D7C-4C79-B900-7FAA1E0BB216}" srcOrd="2" destOrd="0" parTransId="{5EAF963E-3E1E-4AAB-B211-56DCA5232FC3}" sibTransId="{8502BCBC-52C7-40C7-A633-9554CACDA087}"/>
    <dgm:cxn modelId="{8830D808-6F77-4A15-A9E1-DDB4C51DFD79}" type="presOf" srcId="{38AAB528-2091-474D-B7B1-FF06432A24C1}" destId="{0D60305B-9764-49A1-8912-083E6C9EFE9D}" srcOrd="0" destOrd="1" presId="urn:microsoft.com/office/officeart/2005/8/layout/vList5"/>
    <dgm:cxn modelId="{8C346DF7-F0C5-4F81-9FFB-1B4A296066DC}" srcId="{245D0405-C6BE-4CDC-ACE9-C37C1C37593E}" destId="{E00C462D-5C03-4719-A3AB-7033FD9A61A0}" srcOrd="2" destOrd="0" parTransId="{FE877A3C-DBD6-4E72-9D09-79695D7D425C}" sibTransId="{6E55CE09-4A46-4B82-AA50-4389A9893D38}"/>
    <dgm:cxn modelId="{8720B813-BF89-418D-888D-CF9F946518F0}" type="presOf" srcId="{D7A29437-6F03-4412-BD96-7798EEF23727}" destId="{C70DF88D-4294-42CE-8358-1930C52AC2DF}" srcOrd="0" destOrd="0" presId="urn:microsoft.com/office/officeart/2005/8/layout/vList5"/>
    <dgm:cxn modelId="{ED165279-F14C-4F89-8C3A-ABC6835FB9D2}" type="presOf" srcId="{245D0405-C6BE-4CDC-ACE9-C37C1C37593E}" destId="{5A9D1508-F4C8-41AB-A479-D5E833BCDB75}" srcOrd="0" destOrd="0" presId="urn:microsoft.com/office/officeart/2005/8/layout/vList5"/>
    <dgm:cxn modelId="{80A3C7D0-C548-4ED1-A05B-49C5CBFA2929}" srcId="{7BF9D1E2-EE3D-461D-8ED9-D5A9DA3E0E8A}" destId="{D7A29437-6F03-4412-BD96-7798EEF23727}" srcOrd="0" destOrd="0" parTransId="{6013A879-C3EE-4A9E-8902-6855BE393952}" sibTransId="{B05663E6-0F38-4BC9-BBB2-DF2F995F23AC}"/>
    <dgm:cxn modelId="{6C86D83D-C78A-4282-9D45-9254B6D60F2E}" srcId="{245D0405-C6BE-4CDC-ACE9-C37C1C37593E}" destId="{F839BF2C-0E1D-4611-AC0A-4DF2753AC6E8}" srcOrd="0" destOrd="0" parTransId="{216CFB11-998E-46C9-A996-40C8EFF869D8}" sibTransId="{F08DD708-F1A4-49CE-959C-6872FCF69D99}"/>
    <dgm:cxn modelId="{4784D116-2962-4502-AD4B-8DAAB263978D}" srcId="{7BF9D1E2-EE3D-461D-8ED9-D5A9DA3E0E8A}" destId="{80A5B485-68EA-46F3-809B-D0E85AAEAD05}" srcOrd="1" destOrd="0" parTransId="{3B598C51-CE60-45DB-8165-5C5F3CCFEB6D}" sibTransId="{2E1003FF-B621-4300-AF28-A99DBA0BAE4B}"/>
    <dgm:cxn modelId="{2058725D-ECCD-4B3E-9AD8-30C88CF4DBEE}" type="presOf" srcId="{E365159D-8D7C-4C79-B900-7FAA1E0BB216}" destId="{B6E754CE-6867-4670-A319-A662178ACD90}" srcOrd="0" destOrd="2" presId="urn:microsoft.com/office/officeart/2005/8/layout/vList5"/>
    <dgm:cxn modelId="{6D7F1DF2-2E89-4DCA-B7D0-6C1477AC53E6}" srcId="{245D0405-C6BE-4CDC-ACE9-C37C1C37593E}" destId="{38AAB528-2091-474D-B7B1-FF06432A24C1}" srcOrd="1" destOrd="0" parTransId="{956E6C25-93A9-44DA-974A-69D8BF9CB3CB}" sibTransId="{7CE52A4B-A9DF-4078-AF83-29BE4B3AD263}"/>
    <dgm:cxn modelId="{C9D112EC-E6B7-4732-BDAB-0682F5D8170E}" type="presOf" srcId="{2D5219E8-70DE-4EB1-AD5E-D3C6BE57AC8F}" destId="{3243D815-6B18-4CA9-BEB4-893A227FE1D3}" srcOrd="0" destOrd="0" presId="urn:microsoft.com/office/officeart/2005/8/layout/vList5"/>
    <dgm:cxn modelId="{1F9D5A63-DE7D-48F9-AC8E-4CD0F67A4BB8}" type="presOf" srcId="{A1F56655-3FAC-44F0-90CD-E317679DF4AD}" destId="{B6E754CE-6867-4670-A319-A662178ACD90}" srcOrd="0" destOrd="0" presId="urn:microsoft.com/office/officeart/2005/8/layout/vList5"/>
    <dgm:cxn modelId="{7FD5171E-1D70-4194-AE8C-FDE1F3FFBCB8}" srcId="{9116131B-0CD1-491D-A0F3-F74F5B0D416D}" destId="{C29FB3C9-16AA-4AF9-8474-0CA078FCCB86}" srcOrd="1" destOrd="0" parTransId="{363BD3A6-1237-4192-838F-975858EE6C8E}" sibTransId="{339E9948-AEC0-4BA2-9F90-BCDFAC41AE52}"/>
    <dgm:cxn modelId="{A6699D37-FDED-4A79-838C-56A25DED6051}" type="presOf" srcId="{F839BF2C-0E1D-4611-AC0A-4DF2753AC6E8}" destId="{0D60305B-9764-49A1-8912-083E6C9EFE9D}" srcOrd="0" destOrd="0" presId="urn:microsoft.com/office/officeart/2005/8/layout/vList5"/>
    <dgm:cxn modelId="{B6BEC57D-AEE2-4728-A76E-AD5AC7607CD4}" srcId="{9116131B-0CD1-491D-A0F3-F74F5B0D416D}" destId="{A1F56655-3FAC-44F0-90CD-E317679DF4AD}" srcOrd="0" destOrd="0" parTransId="{CB82EDEA-38A3-4058-BE67-CB07BB93D888}" sibTransId="{4AD3A141-ED5B-4DA8-A16A-72F10A41DCFE}"/>
    <dgm:cxn modelId="{1B668618-9261-4F3A-BBE5-2FF8870F2EA0}" type="presOf" srcId="{80A5B485-68EA-46F3-809B-D0E85AAEAD05}" destId="{C70DF88D-4294-42CE-8358-1930C52AC2DF}" srcOrd="0" destOrd="1" presId="urn:microsoft.com/office/officeart/2005/8/layout/vList5"/>
    <dgm:cxn modelId="{B31945F5-4970-49B3-BAE4-8C2290BB37B0}" type="presOf" srcId="{C29FB3C9-16AA-4AF9-8474-0CA078FCCB86}" destId="{B6E754CE-6867-4670-A319-A662178ACD90}" srcOrd="0" destOrd="1" presId="urn:microsoft.com/office/officeart/2005/8/layout/vList5"/>
    <dgm:cxn modelId="{963090A1-9A3F-4448-8451-592BF9A68A72}" srcId="{2D5219E8-70DE-4EB1-AD5E-D3C6BE57AC8F}" destId="{245D0405-C6BE-4CDC-ACE9-C37C1C37593E}" srcOrd="1" destOrd="0" parTransId="{7AF7352E-5F8C-4965-9CFD-1025FCCE1334}" sibTransId="{AA29195E-50EC-4116-B973-67A318246A39}"/>
    <dgm:cxn modelId="{34DD27C7-2594-4BDD-8836-17F604CAE2DC}" type="presOf" srcId="{9116131B-0CD1-491D-A0F3-F74F5B0D416D}" destId="{BEF7D96A-6983-429D-8C94-34451B197EC6}" srcOrd="0" destOrd="0" presId="urn:microsoft.com/office/officeart/2005/8/layout/vList5"/>
    <dgm:cxn modelId="{AB59F3E8-579C-4317-B6E1-A00AE41DA4DE}" type="presOf" srcId="{7BF9D1E2-EE3D-461D-8ED9-D5A9DA3E0E8A}" destId="{32E5AA4B-6AF1-4F1F-BF44-6131C0ADB7B0}" srcOrd="0" destOrd="0" presId="urn:microsoft.com/office/officeart/2005/8/layout/vList5"/>
    <dgm:cxn modelId="{ECBB49C5-1A02-43A8-B69D-9C36059FBC73}" srcId="{2D5219E8-70DE-4EB1-AD5E-D3C6BE57AC8F}" destId="{7BF9D1E2-EE3D-461D-8ED9-D5A9DA3E0E8A}" srcOrd="2" destOrd="0" parTransId="{7B81A6E0-EF77-4338-BAF7-77CCB10B9150}" sibTransId="{628EA58A-8A54-4355-8F1D-1FD0C14C82F1}"/>
    <dgm:cxn modelId="{313C4166-0D73-422F-8C2D-9112041BD758}" type="presOf" srcId="{E00C462D-5C03-4719-A3AB-7033FD9A61A0}" destId="{0D60305B-9764-49A1-8912-083E6C9EFE9D}" srcOrd="0" destOrd="2" presId="urn:microsoft.com/office/officeart/2005/8/layout/vList5"/>
    <dgm:cxn modelId="{B13CF454-7E25-4AD5-B839-B3D2B28FF7A1}" srcId="{2D5219E8-70DE-4EB1-AD5E-D3C6BE57AC8F}" destId="{9116131B-0CD1-491D-A0F3-F74F5B0D416D}" srcOrd="0" destOrd="0" parTransId="{188E493F-4628-4304-B681-FAC8919AA70C}" sibTransId="{9E2D423A-ED83-480A-A8E5-E7FE2974A4F3}"/>
    <dgm:cxn modelId="{2E7810E5-4512-414E-A335-97DBF0E08561}" type="presParOf" srcId="{3243D815-6B18-4CA9-BEB4-893A227FE1D3}" destId="{196FAE1D-7A9F-4B2C-B9E7-72535542B214}" srcOrd="0" destOrd="0" presId="urn:microsoft.com/office/officeart/2005/8/layout/vList5"/>
    <dgm:cxn modelId="{D7A33F0D-FC0F-4007-9038-4C3C2D97013A}" type="presParOf" srcId="{196FAE1D-7A9F-4B2C-B9E7-72535542B214}" destId="{BEF7D96A-6983-429D-8C94-34451B197EC6}" srcOrd="0" destOrd="0" presId="urn:microsoft.com/office/officeart/2005/8/layout/vList5"/>
    <dgm:cxn modelId="{8A58BB6D-E9CD-4768-8F47-0356CE552773}" type="presParOf" srcId="{196FAE1D-7A9F-4B2C-B9E7-72535542B214}" destId="{B6E754CE-6867-4670-A319-A662178ACD90}" srcOrd="1" destOrd="0" presId="urn:microsoft.com/office/officeart/2005/8/layout/vList5"/>
    <dgm:cxn modelId="{37B5DC69-34CC-4B7B-A761-2A05E5FDFD6F}" type="presParOf" srcId="{3243D815-6B18-4CA9-BEB4-893A227FE1D3}" destId="{D2602646-1884-4DD9-841B-127B2C921B36}" srcOrd="1" destOrd="0" presId="urn:microsoft.com/office/officeart/2005/8/layout/vList5"/>
    <dgm:cxn modelId="{94094CFC-727D-4A20-B34E-7719AE5E3783}" type="presParOf" srcId="{3243D815-6B18-4CA9-BEB4-893A227FE1D3}" destId="{A3541A1A-4811-489C-B5C5-A51D2FEC02F7}" srcOrd="2" destOrd="0" presId="urn:microsoft.com/office/officeart/2005/8/layout/vList5"/>
    <dgm:cxn modelId="{80EAFE2C-42BF-4E0E-A33D-120FB4A16810}" type="presParOf" srcId="{A3541A1A-4811-489C-B5C5-A51D2FEC02F7}" destId="{5A9D1508-F4C8-41AB-A479-D5E833BCDB75}" srcOrd="0" destOrd="0" presId="urn:microsoft.com/office/officeart/2005/8/layout/vList5"/>
    <dgm:cxn modelId="{C59B1A2B-7FCF-45A4-AB9C-45DB8090C22E}" type="presParOf" srcId="{A3541A1A-4811-489C-B5C5-A51D2FEC02F7}" destId="{0D60305B-9764-49A1-8912-083E6C9EFE9D}" srcOrd="1" destOrd="0" presId="urn:microsoft.com/office/officeart/2005/8/layout/vList5"/>
    <dgm:cxn modelId="{6218F9D1-E1DA-405D-BD2B-75415A2DF3A3}" type="presParOf" srcId="{3243D815-6B18-4CA9-BEB4-893A227FE1D3}" destId="{78163B51-97CD-4B4A-9DC4-2ACE9889C8BA}" srcOrd="3" destOrd="0" presId="urn:microsoft.com/office/officeart/2005/8/layout/vList5"/>
    <dgm:cxn modelId="{143B79A6-8FAB-4179-8E6C-017149C2E33F}" type="presParOf" srcId="{3243D815-6B18-4CA9-BEB4-893A227FE1D3}" destId="{26E7959C-219C-4408-BAB8-F8AF6F50A711}" srcOrd="4" destOrd="0" presId="urn:microsoft.com/office/officeart/2005/8/layout/vList5"/>
    <dgm:cxn modelId="{5049B6B1-F6FA-4916-8907-3C49B98C3446}" type="presParOf" srcId="{26E7959C-219C-4408-BAB8-F8AF6F50A711}" destId="{32E5AA4B-6AF1-4F1F-BF44-6131C0ADB7B0}" srcOrd="0" destOrd="0" presId="urn:microsoft.com/office/officeart/2005/8/layout/vList5"/>
    <dgm:cxn modelId="{6D8DC3F3-FDCE-44B0-8491-F2193FC1A359}" type="presParOf" srcId="{26E7959C-219C-4408-BAB8-F8AF6F50A711}" destId="{C70DF88D-4294-42CE-8358-1930C52AC2D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814433-61C7-4871-9B68-37C9AFBB05E9}" type="doc">
      <dgm:prSet loTypeId="urn:microsoft.com/office/officeart/2005/8/layout/cycle6" loCatId="cycle" qsTypeId="urn:microsoft.com/office/officeart/2005/8/quickstyle/simple5" qsCatId="simple" csTypeId="urn:microsoft.com/office/officeart/2005/8/colors/colorful1" csCatId="colorful" phldr="1"/>
      <dgm:spPr/>
      <dgm:t>
        <a:bodyPr/>
        <a:lstStyle/>
        <a:p>
          <a:endParaRPr lang="nb-NO"/>
        </a:p>
      </dgm:t>
    </dgm:pt>
    <dgm:pt modelId="{FFBB611B-3FD2-4BE0-BC7D-7DADA56E38ED}">
      <dgm:prSet phldrT="[Tekst]"/>
      <dgm:spPr/>
      <dgm:t>
        <a:bodyPr/>
        <a:lstStyle/>
        <a:p>
          <a:r>
            <a:rPr lang="nb-NO" dirty="0" smtClean="0"/>
            <a:t>Debatten</a:t>
          </a:r>
          <a:endParaRPr lang="nb-NO" dirty="0"/>
        </a:p>
      </dgm:t>
    </dgm:pt>
    <dgm:pt modelId="{95B198F9-AAC6-41CE-AC09-A959F09360AE}" type="parTrans" cxnId="{CCDB3328-92C2-4DF6-A277-9A7689DF34CC}">
      <dgm:prSet/>
      <dgm:spPr/>
      <dgm:t>
        <a:bodyPr/>
        <a:lstStyle/>
        <a:p>
          <a:endParaRPr lang="nb-NO"/>
        </a:p>
      </dgm:t>
    </dgm:pt>
    <dgm:pt modelId="{4902F9B8-BB12-4DB1-92EB-D4805B61DF53}" type="sibTrans" cxnId="{CCDB3328-92C2-4DF6-A277-9A7689DF34CC}">
      <dgm:prSet/>
      <dgm:spPr/>
      <dgm:t>
        <a:bodyPr/>
        <a:lstStyle/>
        <a:p>
          <a:endParaRPr lang="nb-NO"/>
        </a:p>
      </dgm:t>
    </dgm:pt>
    <dgm:pt modelId="{3E3E5E61-5832-4980-B4E9-9BFDD9A9691E}">
      <dgm:prSet phldrT="[Tekst]"/>
      <dgm:spPr/>
      <dgm:t>
        <a:bodyPr/>
        <a:lstStyle/>
        <a:p>
          <a:r>
            <a:rPr lang="nb-NO" dirty="0" smtClean="0"/>
            <a:t>Diskusjon</a:t>
          </a:r>
          <a:endParaRPr lang="nb-NO" dirty="0"/>
        </a:p>
      </dgm:t>
    </dgm:pt>
    <dgm:pt modelId="{A5181AA4-1729-4814-AB53-5BDA23C58CA7}" type="parTrans" cxnId="{8D2F8D6E-B618-4D95-B13E-2FA2A30DE7FF}">
      <dgm:prSet/>
      <dgm:spPr/>
      <dgm:t>
        <a:bodyPr/>
        <a:lstStyle/>
        <a:p>
          <a:endParaRPr lang="nb-NO"/>
        </a:p>
      </dgm:t>
    </dgm:pt>
    <dgm:pt modelId="{29A0DA23-972D-40DD-88E7-63CD6B69C3D7}" type="sibTrans" cxnId="{8D2F8D6E-B618-4D95-B13E-2FA2A30DE7FF}">
      <dgm:prSet/>
      <dgm:spPr/>
      <dgm:t>
        <a:bodyPr/>
        <a:lstStyle/>
        <a:p>
          <a:endParaRPr lang="nb-NO"/>
        </a:p>
      </dgm:t>
    </dgm:pt>
    <dgm:pt modelId="{A4E899AF-24FD-461F-B2C3-2002A2D77B87}">
      <dgm:prSet phldrT="[Tekst]"/>
      <dgm:spPr/>
      <dgm:t>
        <a:bodyPr/>
        <a:lstStyle/>
        <a:p>
          <a:r>
            <a:rPr lang="nb-NO" dirty="0" smtClean="0"/>
            <a:t>Forhandling</a:t>
          </a:r>
          <a:endParaRPr lang="nb-NO" dirty="0"/>
        </a:p>
      </dgm:t>
    </dgm:pt>
    <dgm:pt modelId="{63A51A7E-F384-433D-92B2-0A30B5D4F832}" type="parTrans" cxnId="{E1911F38-4E86-46B2-B3C3-AC59149C2C15}">
      <dgm:prSet/>
      <dgm:spPr/>
      <dgm:t>
        <a:bodyPr/>
        <a:lstStyle/>
        <a:p>
          <a:endParaRPr lang="nb-NO"/>
        </a:p>
      </dgm:t>
    </dgm:pt>
    <dgm:pt modelId="{3B0FB9D3-144B-4ABA-B4A1-E0F2A625C234}" type="sibTrans" cxnId="{E1911F38-4E86-46B2-B3C3-AC59149C2C15}">
      <dgm:prSet/>
      <dgm:spPr/>
      <dgm:t>
        <a:bodyPr/>
        <a:lstStyle/>
        <a:p>
          <a:endParaRPr lang="nb-NO"/>
        </a:p>
      </dgm:t>
    </dgm:pt>
    <dgm:pt modelId="{622901DC-1CFD-4195-940C-765ABA326264}">
      <dgm:prSet phldrT="[Tekst]"/>
      <dgm:spPr/>
      <dgm:t>
        <a:bodyPr/>
        <a:lstStyle/>
        <a:p>
          <a:r>
            <a:rPr lang="nb-NO" dirty="0" smtClean="0"/>
            <a:t>Dialog</a:t>
          </a:r>
          <a:endParaRPr lang="nb-NO" dirty="0"/>
        </a:p>
      </dgm:t>
    </dgm:pt>
    <dgm:pt modelId="{5DE8474F-4EE3-4874-9C20-EFB820D8DAB9}" type="parTrans" cxnId="{FE15379E-01CD-4C33-AF68-15213D15E92B}">
      <dgm:prSet/>
      <dgm:spPr/>
      <dgm:t>
        <a:bodyPr/>
        <a:lstStyle/>
        <a:p>
          <a:endParaRPr lang="nb-NO"/>
        </a:p>
      </dgm:t>
    </dgm:pt>
    <dgm:pt modelId="{A6A7FA45-3B79-4046-A523-D5BCFDCAEB4E}" type="sibTrans" cxnId="{FE15379E-01CD-4C33-AF68-15213D15E92B}">
      <dgm:prSet/>
      <dgm:spPr/>
      <dgm:t>
        <a:bodyPr/>
        <a:lstStyle/>
        <a:p>
          <a:endParaRPr lang="nb-NO"/>
        </a:p>
      </dgm:t>
    </dgm:pt>
    <dgm:pt modelId="{9A58FA08-ED33-43AC-9663-34DD666D6AC9}">
      <dgm:prSet phldrT="[Tekst]"/>
      <dgm:spPr/>
      <dgm:t>
        <a:bodyPr/>
        <a:lstStyle/>
        <a:p>
          <a:r>
            <a:rPr lang="nb-NO" dirty="0" smtClean="0"/>
            <a:t>Monolog</a:t>
          </a:r>
          <a:endParaRPr lang="nb-NO" dirty="0"/>
        </a:p>
      </dgm:t>
    </dgm:pt>
    <dgm:pt modelId="{6DC4C0B9-2341-4A1C-9889-EB1B7F8E8BBC}" type="parTrans" cxnId="{73F1CAF9-385F-4C4F-AAD2-B88F873A2E9A}">
      <dgm:prSet/>
      <dgm:spPr/>
      <dgm:t>
        <a:bodyPr/>
        <a:lstStyle/>
        <a:p>
          <a:endParaRPr lang="nb-NO"/>
        </a:p>
      </dgm:t>
    </dgm:pt>
    <dgm:pt modelId="{58207FB6-B48B-4C73-A1DB-21A58EB13330}" type="sibTrans" cxnId="{73F1CAF9-385F-4C4F-AAD2-B88F873A2E9A}">
      <dgm:prSet/>
      <dgm:spPr/>
      <dgm:t>
        <a:bodyPr/>
        <a:lstStyle/>
        <a:p>
          <a:endParaRPr lang="nb-NO"/>
        </a:p>
      </dgm:t>
    </dgm:pt>
    <dgm:pt modelId="{A01CD76F-792F-43FC-A8BC-F43BF1D57B23}" type="pres">
      <dgm:prSet presAssocID="{A3814433-61C7-4871-9B68-37C9AFBB05E9}" presName="cycle" presStyleCnt="0">
        <dgm:presLayoutVars>
          <dgm:dir/>
          <dgm:resizeHandles val="exact"/>
        </dgm:presLayoutVars>
      </dgm:prSet>
      <dgm:spPr/>
      <dgm:t>
        <a:bodyPr/>
        <a:lstStyle/>
        <a:p>
          <a:endParaRPr lang="nb-NO"/>
        </a:p>
      </dgm:t>
    </dgm:pt>
    <dgm:pt modelId="{443A6812-1785-4D32-AA02-38053D91FD50}" type="pres">
      <dgm:prSet presAssocID="{FFBB611B-3FD2-4BE0-BC7D-7DADA56E38ED}" presName="node" presStyleLbl="node1" presStyleIdx="0" presStyleCnt="5">
        <dgm:presLayoutVars>
          <dgm:bulletEnabled val="1"/>
        </dgm:presLayoutVars>
      </dgm:prSet>
      <dgm:spPr/>
      <dgm:t>
        <a:bodyPr/>
        <a:lstStyle/>
        <a:p>
          <a:endParaRPr lang="nb-NO"/>
        </a:p>
      </dgm:t>
    </dgm:pt>
    <dgm:pt modelId="{4DCF7233-7929-4E49-A707-7C518B76C2B6}" type="pres">
      <dgm:prSet presAssocID="{FFBB611B-3FD2-4BE0-BC7D-7DADA56E38ED}" presName="spNode" presStyleCnt="0"/>
      <dgm:spPr/>
    </dgm:pt>
    <dgm:pt modelId="{20428C31-6562-4E63-BDFE-BEC90AB671DE}" type="pres">
      <dgm:prSet presAssocID="{4902F9B8-BB12-4DB1-92EB-D4805B61DF53}" presName="sibTrans" presStyleLbl="sibTrans1D1" presStyleIdx="0" presStyleCnt="5"/>
      <dgm:spPr/>
      <dgm:t>
        <a:bodyPr/>
        <a:lstStyle/>
        <a:p>
          <a:endParaRPr lang="nb-NO"/>
        </a:p>
      </dgm:t>
    </dgm:pt>
    <dgm:pt modelId="{D7C5911D-AA45-4848-9A3F-ADC595765E63}" type="pres">
      <dgm:prSet presAssocID="{3E3E5E61-5832-4980-B4E9-9BFDD9A9691E}" presName="node" presStyleLbl="node1" presStyleIdx="1" presStyleCnt="5">
        <dgm:presLayoutVars>
          <dgm:bulletEnabled val="1"/>
        </dgm:presLayoutVars>
      </dgm:prSet>
      <dgm:spPr/>
      <dgm:t>
        <a:bodyPr/>
        <a:lstStyle/>
        <a:p>
          <a:endParaRPr lang="nb-NO"/>
        </a:p>
      </dgm:t>
    </dgm:pt>
    <dgm:pt modelId="{2F4B279B-F73A-40AF-AB8E-2A08DD455A59}" type="pres">
      <dgm:prSet presAssocID="{3E3E5E61-5832-4980-B4E9-9BFDD9A9691E}" presName="spNode" presStyleCnt="0"/>
      <dgm:spPr/>
    </dgm:pt>
    <dgm:pt modelId="{83AF049C-1DC8-47ED-A554-06FE0DF8EEF3}" type="pres">
      <dgm:prSet presAssocID="{29A0DA23-972D-40DD-88E7-63CD6B69C3D7}" presName="sibTrans" presStyleLbl="sibTrans1D1" presStyleIdx="1" presStyleCnt="5"/>
      <dgm:spPr/>
      <dgm:t>
        <a:bodyPr/>
        <a:lstStyle/>
        <a:p>
          <a:endParaRPr lang="nb-NO"/>
        </a:p>
      </dgm:t>
    </dgm:pt>
    <dgm:pt modelId="{24AE3F4F-2606-4293-BA9A-7E05B844055C}" type="pres">
      <dgm:prSet presAssocID="{A4E899AF-24FD-461F-B2C3-2002A2D77B87}" presName="node" presStyleLbl="node1" presStyleIdx="2" presStyleCnt="5">
        <dgm:presLayoutVars>
          <dgm:bulletEnabled val="1"/>
        </dgm:presLayoutVars>
      </dgm:prSet>
      <dgm:spPr/>
      <dgm:t>
        <a:bodyPr/>
        <a:lstStyle/>
        <a:p>
          <a:endParaRPr lang="nb-NO"/>
        </a:p>
      </dgm:t>
    </dgm:pt>
    <dgm:pt modelId="{E6FCBC01-207A-4CED-B070-1229C32ADA00}" type="pres">
      <dgm:prSet presAssocID="{A4E899AF-24FD-461F-B2C3-2002A2D77B87}" presName="spNode" presStyleCnt="0"/>
      <dgm:spPr/>
    </dgm:pt>
    <dgm:pt modelId="{35938174-3ABF-4B87-8A06-9669BB958CA1}" type="pres">
      <dgm:prSet presAssocID="{3B0FB9D3-144B-4ABA-B4A1-E0F2A625C234}" presName="sibTrans" presStyleLbl="sibTrans1D1" presStyleIdx="2" presStyleCnt="5"/>
      <dgm:spPr/>
      <dgm:t>
        <a:bodyPr/>
        <a:lstStyle/>
        <a:p>
          <a:endParaRPr lang="nb-NO"/>
        </a:p>
      </dgm:t>
    </dgm:pt>
    <dgm:pt modelId="{7B132D54-68C1-4C8E-9149-1F48796B7E16}" type="pres">
      <dgm:prSet presAssocID="{622901DC-1CFD-4195-940C-765ABA326264}" presName="node" presStyleLbl="node1" presStyleIdx="3" presStyleCnt="5">
        <dgm:presLayoutVars>
          <dgm:bulletEnabled val="1"/>
        </dgm:presLayoutVars>
      </dgm:prSet>
      <dgm:spPr/>
      <dgm:t>
        <a:bodyPr/>
        <a:lstStyle/>
        <a:p>
          <a:endParaRPr lang="nb-NO"/>
        </a:p>
      </dgm:t>
    </dgm:pt>
    <dgm:pt modelId="{E648253B-EAE3-4EF1-AF47-42442D3D95D5}" type="pres">
      <dgm:prSet presAssocID="{622901DC-1CFD-4195-940C-765ABA326264}" presName="spNode" presStyleCnt="0"/>
      <dgm:spPr/>
    </dgm:pt>
    <dgm:pt modelId="{145AD51D-58D6-43F2-8CE4-003E588C0BEF}" type="pres">
      <dgm:prSet presAssocID="{A6A7FA45-3B79-4046-A523-D5BCFDCAEB4E}" presName="sibTrans" presStyleLbl="sibTrans1D1" presStyleIdx="3" presStyleCnt="5"/>
      <dgm:spPr/>
      <dgm:t>
        <a:bodyPr/>
        <a:lstStyle/>
        <a:p>
          <a:endParaRPr lang="nb-NO"/>
        </a:p>
      </dgm:t>
    </dgm:pt>
    <dgm:pt modelId="{10FE81C4-4950-4B4A-BF87-BC541DDD349A}" type="pres">
      <dgm:prSet presAssocID="{9A58FA08-ED33-43AC-9663-34DD666D6AC9}" presName="node" presStyleLbl="node1" presStyleIdx="4" presStyleCnt="5">
        <dgm:presLayoutVars>
          <dgm:bulletEnabled val="1"/>
        </dgm:presLayoutVars>
      </dgm:prSet>
      <dgm:spPr/>
      <dgm:t>
        <a:bodyPr/>
        <a:lstStyle/>
        <a:p>
          <a:endParaRPr lang="nb-NO"/>
        </a:p>
      </dgm:t>
    </dgm:pt>
    <dgm:pt modelId="{361A983A-4A01-4742-8FB9-140F6C8B3866}" type="pres">
      <dgm:prSet presAssocID="{9A58FA08-ED33-43AC-9663-34DD666D6AC9}" presName="spNode" presStyleCnt="0"/>
      <dgm:spPr/>
    </dgm:pt>
    <dgm:pt modelId="{F54DBCA6-40F6-4450-AA04-E8BAC70926AC}" type="pres">
      <dgm:prSet presAssocID="{58207FB6-B48B-4C73-A1DB-21A58EB13330}" presName="sibTrans" presStyleLbl="sibTrans1D1" presStyleIdx="4" presStyleCnt="5"/>
      <dgm:spPr/>
      <dgm:t>
        <a:bodyPr/>
        <a:lstStyle/>
        <a:p>
          <a:endParaRPr lang="nb-NO"/>
        </a:p>
      </dgm:t>
    </dgm:pt>
  </dgm:ptLst>
  <dgm:cxnLst>
    <dgm:cxn modelId="{73F1CAF9-385F-4C4F-AAD2-B88F873A2E9A}" srcId="{A3814433-61C7-4871-9B68-37C9AFBB05E9}" destId="{9A58FA08-ED33-43AC-9663-34DD666D6AC9}" srcOrd="4" destOrd="0" parTransId="{6DC4C0B9-2341-4A1C-9889-EB1B7F8E8BBC}" sibTransId="{58207FB6-B48B-4C73-A1DB-21A58EB13330}"/>
    <dgm:cxn modelId="{A9726EAF-FC48-46A7-ADE5-9A0E67024FEE}" type="presOf" srcId="{A3814433-61C7-4871-9B68-37C9AFBB05E9}" destId="{A01CD76F-792F-43FC-A8BC-F43BF1D57B23}" srcOrd="0" destOrd="0" presId="urn:microsoft.com/office/officeart/2005/8/layout/cycle6"/>
    <dgm:cxn modelId="{CCDB3328-92C2-4DF6-A277-9A7689DF34CC}" srcId="{A3814433-61C7-4871-9B68-37C9AFBB05E9}" destId="{FFBB611B-3FD2-4BE0-BC7D-7DADA56E38ED}" srcOrd="0" destOrd="0" parTransId="{95B198F9-AAC6-41CE-AC09-A959F09360AE}" sibTransId="{4902F9B8-BB12-4DB1-92EB-D4805B61DF53}"/>
    <dgm:cxn modelId="{4DB9BCAB-0007-4876-A7BD-9B4AF521AB76}" type="presOf" srcId="{58207FB6-B48B-4C73-A1DB-21A58EB13330}" destId="{F54DBCA6-40F6-4450-AA04-E8BAC70926AC}" srcOrd="0" destOrd="0" presId="urn:microsoft.com/office/officeart/2005/8/layout/cycle6"/>
    <dgm:cxn modelId="{0CE00D2F-5567-4D65-8111-1E9A2A8D5564}" type="presOf" srcId="{622901DC-1CFD-4195-940C-765ABA326264}" destId="{7B132D54-68C1-4C8E-9149-1F48796B7E16}" srcOrd="0" destOrd="0" presId="urn:microsoft.com/office/officeart/2005/8/layout/cycle6"/>
    <dgm:cxn modelId="{BF8F793F-AFBE-4763-B6E8-182546588DC4}" type="presOf" srcId="{FFBB611B-3FD2-4BE0-BC7D-7DADA56E38ED}" destId="{443A6812-1785-4D32-AA02-38053D91FD50}" srcOrd="0" destOrd="0" presId="urn:microsoft.com/office/officeart/2005/8/layout/cycle6"/>
    <dgm:cxn modelId="{E1911F38-4E86-46B2-B3C3-AC59149C2C15}" srcId="{A3814433-61C7-4871-9B68-37C9AFBB05E9}" destId="{A4E899AF-24FD-461F-B2C3-2002A2D77B87}" srcOrd="2" destOrd="0" parTransId="{63A51A7E-F384-433D-92B2-0A30B5D4F832}" sibTransId="{3B0FB9D3-144B-4ABA-B4A1-E0F2A625C234}"/>
    <dgm:cxn modelId="{2530F31A-2348-4550-9D83-B845A0039DEC}" type="presOf" srcId="{A4E899AF-24FD-461F-B2C3-2002A2D77B87}" destId="{24AE3F4F-2606-4293-BA9A-7E05B844055C}" srcOrd="0" destOrd="0" presId="urn:microsoft.com/office/officeart/2005/8/layout/cycle6"/>
    <dgm:cxn modelId="{AC6029D6-40B4-4731-B5AA-A45253C2520E}" type="presOf" srcId="{9A58FA08-ED33-43AC-9663-34DD666D6AC9}" destId="{10FE81C4-4950-4B4A-BF87-BC541DDD349A}" srcOrd="0" destOrd="0" presId="urn:microsoft.com/office/officeart/2005/8/layout/cycle6"/>
    <dgm:cxn modelId="{71C8304D-D5EA-4073-A5B9-257AF1693099}" type="presOf" srcId="{4902F9B8-BB12-4DB1-92EB-D4805B61DF53}" destId="{20428C31-6562-4E63-BDFE-BEC90AB671DE}" srcOrd="0" destOrd="0" presId="urn:microsoft.com/office/officeart/2005/8/layout/cycle6"/>
    <dgm:cxn modelId="{CC590A62-E431-478A-9444-BF774A87004D}" type="presOf" srcId="{A6A7FA45-3B79-4046-A523-D5BCFDCAEB4E}" destId="{145AD51D-58D6-43F2-8CE4-003E588C0BEF}" srcOrd="0" destOrd="0" presId="urn:microsoft.com/office/officeart/2005/8/layout/cycle6"/>
    <dgm:cxn modelId="{748EBEE5-6B2A-4DAE-A1B3-E9D7C8721C74}" type="presOf" srcId="{29A0DA23-972D-40DD-88E7-63CD6B69C3D7}" destId="{83AF049C-1DC8-47ED-A554-06FE0DF8EEF3}" srcOrd="0" destOrd="0" presId="urn:microsoft.com/office/officeart/2005/8/layout/cycle6"/>
    <dgm:cxn modelId="{FE15379E-01CD-4C33-AF68-15213D15E92B}" srcId="{A3814433-61C7-4871-9B68-37C9AFBB05E9}" destId="{622901DC-1CFD-4195-940C-765ABA326264}" srcOrd="3" destOrd="0" parTransId="{5DE8474F-4EE3-4874-9C20-EFB820D8DAB9}" sibTransId="{A6A7FA45-3B79-4046-A523-D5BCFDCAEB4E}"/>
    <dgm:cxn modelId="{8D2F8D6E-B618-4D95-B13E-2FA2A30DE7FF}" srcId="{A3814433-61C7-4871-9B68-37C9AFBB05E9}" destId="{3E3E5E61-5832-4980-B4E9-9BFDD9A9691E}" srcOrd="1" destOrd="0" parTransId="{A5181AA4-1729-4814-AB53-5BDA23C58CA7}" sibTransId="{29A0DA23-972D-40DD-88E7-63CD6B69C3D7}"/>
    <dgm:cxn modelId="{DB42BD83-F1D6-4303-B47A-237410E49478}" type="presOf" srcId="{3E3E5E61-5832-4980-B4E9-9BFDD9A9691E}" destId="{D7C5911D-AA45-4848-9A3F-ADC595765E63}" srcOrd="0" destOrd="0" presId="urn:microsoft.com/office/officeart/2005/8/layout/cycle6"/>
    <dgm:cxn modelId="{BFECF1CA-B5A6-4786-A6BD-F345E46EA1A0}" type="presOf" srcId="{3B0FB9D3-144B-4ABA-B4A1-E0F2A625C234}" destId="{35938174-3ABF-4B87-8A06-9669BB958CA1}" srcOrd="0" destOrd="0" presId="urn:microsoft.com/office/officeart/2005/8/layout/cycle6"/>
    <dgm:cxn modelId="{A771C53F-CA38-4B7B-B43F-2CFD8314468A}" type="presParOf" srcId="{A01CD76F-792F-43FC-A8BC-F43BF1D57B23}" destId="{443A6812-1785-4D32-AA02-38053D91FD50}" srcOrd="0" destOrd="0" presId="urn:microsoft.com/office/officeart/2005/8/layout/cycle6"/>
    <dgm:cxn modelId="{1101D993-02C6-4ABA-8F8E-F16D744C9B7B}" type="presParOf" srcId="{A01CD76F-792F-43FC-A8BC-F43BF1D57B23}" destId="{4DCF7233-7929-4E49-A707-7C518B76C2B6}" srcOrd="1" destOrd="0" presId="urn:microsoft.com/office/officeart/2005/8/layout/cycle6"/>
    <dgm:cxn modelId="{80742F6B-A121-401B-A966-0FA74CCFDD13}" type="presParOf" srcId="{A01CD76F-792F-43FC-A8BC-F43BF1D57B23}" destId="{20428C31-6562-4E63-BDFE-BEC90AB671DE}" srcOrd="2" destOrd="0" presId="urn:microsoft.com/office/officeart/2005/8/layout/cycle6"/>
    <dgm:cxn modelId="{159C1DBF-33A1-433E-9206-ECCC9653CECD}" type="presParOf" srcId="{A01CD76F-792F-43FC-A8BC-F43BF1D57B23}" destId="{D7C5911D-AA45-4848-9A3F-ADC595765E63}" srcOrd="3" destOrd="0" presId="urn:microsoft.com/office/officeart/2005/8/layout/cycle6"/>
    <dgm:cxn modelId="{777DCF25-EA42-4138-B1CB-E40459785AE5}" type="presParOf" srcId="{A01CD76F-792F-43FC-A8BC-F43BF1D57B23}" destId="{2F4B279B-F73A-40AF-AB8E-2A08DD455A59}" srcOrd="4" destOrd="0" presId="urn:microsoft.com/office/officeart/2005/8/layout/cycle6"/>
    <dgm:cxn modelId="{E89F302A-2569-496B-A784-5A5277E1D779}" type="presParOf" srcId="{A01CD76F-792F-43FC-A8BC-F43BF1D57B23}" destId="{83AF049C-1DC8-47ED-A554-06FE0DF8EEF3}" srcOrd="5" destOrd="0" presId="urn:microsoft.com/office/officeart/2005/8/layout/cycle6"/>
    <dgm:cxn modelId="{10CB5238-22DA-442A-B3D4-2A52C492A894}" type="presParOf" srcId="{A01CD76F-792F-43FC-A8BC-F43BF1D57B23}" destId="{24AE3F4F-2606-4293-BA9A-7E05B844055C}" srcOrd="6" destOrd="0" presId="urn:microsoft.com/office/officeart/2005/8/layout/cycle6"/>
    <dgm:cxn modelId="{055AD9F0-9FCD-4638-BA97-28915B445B81}" type="presParOf" srcId="{A01CD76F-792F-43FC-A8BC-F43BF1D57B23}" destId="{E6FCBC01-207A-4CED-B070-1229C32ADA00}" srcOrd="7" destOrd="0" presId="urn:microsoft.com/office/officeart/2005/8/layout/cycle6"/>
    <dgm:cxn modelId="{8FDD1767-C56A-4873-8AB6-C74B7AF37CD6}" type="presParOf" srcId="{A01CD76F-792F-43FC-A8BC-F43BF1D57B23}" destId="{35938174-3ABF-4B87-8A06-9669BB958CA1}" srcOrd="8" destOrd="0" presId="urn:microsoft.com/office/officeart/2005/8/layout/cycle6"/>
    <dgm:cxn modelId="{A105727E-4BA8-41BB-969F-A19436F8FF0D}" type="presParOf" srcId="{A01CD76F-792F-43FC-A8BC-F43BF1D57B23}" destId="{7B132D54-68C1-4C8E-9149-1F48796B7E16}" srcOrd="9" destOrd="0" presId="urn:microsoft.com/office/officeart/2005/8/layout/cycle6"/>
    <dgm:cxn modelId="{2077BA59-D5CE-4485-977F-5DA19C9FE1A3}" type="presParOf" srcId="{A01CD76F-792F-43FC-A8BC-F43BF1D57B23}" destId="{E648253B-EAE3-4EF1-AF47-42442D3D95D5}" srcOrd="10" destOrd="0" presId="urn:microsoft.com/office/officeart/2005/8/layout/cycle6"/>
    <dgm:cxn modelId="{BE92FBC3-BE52-4AD8-9B2D-F508719BD002}" type="presParOf" srcId="{A01CD76F-792F-43FC-A8BC-F43BF1D57B23}" destId="{145AD51D-58D6-43F2-8CE4-003E588C0BEF}" srcOrd="11" destOrd="0" presId="urn:microsoft.com/office/officeart/2005/8/layout/cycle6"/>
    <dgm:cxn modelId="{4DDC754A-3BFE-4B33-B89E-3F50972AF13E}" type="presParOf" srcId="{A01CD76F-792F-43FC-A8BC-F43BF1D57B23}" destId="{10FE81C4-4950-4B4A-BF87-BC541DDD349A}" srcOrd="12" destOrd="0" presId="urn:microsoft.com/office/officeart/2005/8/layout/cycle6"/>
    <dgm:cxn modelId="{5B1186AD-590E-4C4F-801C-118395BE4127}" type="presParOf" srcId="{A01CD76F-792F-43FC-A8BC-F43BF1D57B23}" destId="{361A983A-4A01-4742-8FB9-140F6C8B3866}" srcOrd="13" destOrd="0" presId="urn:microsoft.com/office/officeart/2005/8/layout/cycle6"/>
    <dgm:cxn modelId="{BC823616-904C-4861-9EC3-67D89C3EBE29}" type="presParOf" srcId="{A01CD76F-792F-43FC-A8BC-F43BF1D57B23}" destId="{F54DBCA6-40F6-4450-AA04-E8BAC70926AC}" srcOrd="14"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E754CE-6867-4670-A319-A662178ACD90}">
      <dsp:nvSpPr>
        <dsp:cNvPr id="0" name=""/>
        <dsp:cNvSpPr/>
      </dsp:nvSpPr>
      <dsp:spPr>
        <a:xfrm rot="5400000">
          <a:off x="3621405" y="-1293891"/>
          <a:ext cx="1047750"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nb-NO" sz="1900" kern="1200" dirty="0" smtClean="0"/>
            <a:t>Nasjonalstaten</a:t>
          </a:r>
          <a:endParaRPr lang="nb-NO" sz="1900" kern="1200" dirty="0"/>
        </a:p>
        <a:p>
          <a:pPr marL="171450" lvl="1" indent="-171450" algn="l" defTabSz="844550">
            <a:lnSpc>
              <a:spcPct val="90000"/>
            </a:lnSpc>
            <a:spcBef>
              <a:spcPct val="0"/>
            </a:spcBef>
            <a:spcAft>
              <a:spcPct val="15000"/>
            </a:spcAft>
            <a:buChar char="••"/>
          </a:pPr>
          <a:r>
            <a:rPr lang="nb-NO" sz="1900" kern="1200" dirty="0" smtClean="0"/>
            <a:t>Romantikken</a:t>
          </a:r>
          <a:endParaRPr lang="nb-NO" sz="1900" kern="1200" dirty="0"/>
        </a:p>
        <a:p>
          <a:pPr marL="171450" lvl="1" indent="-171450" algn="l" defTabSz="844550">
            <a:lnSpc>
              <a:spcPct val="90000"/>
            </a:lnSpc>
            <a:spcBef>
              <a:spcPct val="0"/>
            </a:spcBef>
            <a:spcAft>
              <a:spcPct val="15000"/>
            </a:spcAft>
            <a:buChar char="••"/>
          </a:pPr>
          <a:r>
            <a:rPr lang="nb-NO" sz="1900" kern="1200" dirty="0" smtClean="0"/>
            <a:t>Demokratisering</a:t>
          </a:r>
          <a:endParaRPr lang="nb-NO" sz="1900" kern="1200" dirty="0"/>
        </a:p>
      </dsp:txBody>
      <dsp:txXfrm rot="5400000">
        <a:off x="3621405" y="-1293891"/>
        <a:ext cx="1047750" cy="3901440"/>
      </dsp:txXfrm>
    </dsp:sp>
    <dsp:sp modelId="{BEF7D96A-6983-429D-8C94-34451B197EC6}">
      <dsp:nvSpPr>
        <dsp:cNvPr id="0" name=""/>
        <dsp:cNvSpPr/>
      </dsp:nvSpPr>
      <dsp:spPr>
        <a:xfrm>
          <a:off x="0" y="1984"/>
          <a:ext cx="2194560" cy="1309687"/>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lvl="0" algn="ctr" defTabSz="2622550">
            <a:lnSpc>
              <a:spcPct val="90000"/>
            </a:lnSpc>
            <a:spcBef>
              <a:spcPct val="0"/>
            </a:spcBef>
            <a:spcAft>
              <a:spcPct val="35000"/>
            </a:spcAft>
          </a:pPr>
          <a:r>
            <a:rPr lang="nb-NO" sz="5900" kern="1200" dirty="0" smtClean="0"/>
            <a:t>1800</a:t>
          </a:r>
          <a:endParaRPr lang="nb-NO" sz="5900" kern="1200" dirty="0"/>
        </a:p>
      </dsp:txBody>
      <dsp:txXfrm>
        <a:off x="0" y="1984"/>
        <a:ext cx="2194560" cy="1309687"/>
      </dsp:txXfrm>
    </dsp:sp>
    <dsp:sp modelId="{0D60305B-9764-49A1-8912-083E6C9EFE9D}">
      <dsp:nvSpPr>
        <dsp:cNvPr id="0" name=""/>
        <dsp:cNvSpPr/>
      </dsp:nvSpPr>
      <dsp:spPr>
        <a:xfrm rot="5400000">
          <a:off x="3621405" y="81279"/>
          <a:ext cx="1047750"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nb-NO" sz="1900" kern="1200" dirty="0" smtClean="0"/>
            <a:t>Industrialisering</a:t>
          </a:r>
          <a:endParaRPr lang="nb-NO" sz="1900" kern="1200" dirty="0"/>
        </a:p>
        <a:p>
          <a:pPr marL="171450" lvl="1" indent="-171450" algn="l" defTabSz="844550">
            <a:lnSpc>
              <a:spcPct val="90000"/>
            </a:lnSpc>
            <a:spcBef>
              <a:spcPct val="0"/>
            </a:spcBef>
            <a:spcAft>
              <a:spcPct val="15000"/>
            </a:spcAft>
            <a:buChar char="••"/>
          </a:pPr>
          <a:r>
            <a:rPr lang="nb-NO" sz="1900" kern="1200" dirty="0" smtClean="0"/>
            <a:t>Oppbygging av velferdsstaten</a:t>
          </a:r>
          <a:endParaRPr lang="nb-NO" sz="1900" kern="1200" dirty="0"/>
        </a:p>
        <a:p>
          <a:pPr marL="171450" lvl="1" indent="-171450" algn="l" defTabSz="844550">
            <a:lnSpc>
              <a:spcPct val="90000"/>
            </a:lnSpc>
            <a:spcBef>
              <a:spcPct val="0"/>
            </a:spcBef>
            <a:spcAft>
              <a:spcPct val="15000"/>
            </a:spcAft>
            <a:buChar char="••"/>
          </a:pPr>
          <a:r>
            <a:rPr lang="nb-NO" sz="1900" kern="1200" dirty="0" smtClean="0"/>
            <a:t>Velstand og fordeling</a:t>
          </a:r>
          <a:endParaRPr lang="nb-NO" sz="1900" kern="1200" dirty="0"/>
        </a:p>
      </dsp:txBody>
      <dsp:txXfrm rot="5400000">
        <a:off x="3621405" y="81279"/>
        <a:ext cx="1047750" cy="3901440"/>
      </dsp:txXfrm>
    </dsp:sp>
    <dsp:sp modelId="{5A9D1508-F4C8-41AB-A479-D5E833BCDB75}">
      <dsp:nvSpPr>
        <dsp:cNvPr id="0" name=""/>
        <dsp:cNvSpPr/>
      </dsp:nvSpPr>
      <dsp:spPr>
        <a:xfrm>
          <a:off x="0" y="1377156"/>
          <a:ext cx="2194560" cy="1309687"/>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lvl="0" algn="ctr" defTabSz="2622550">
            <a:lnSpc>
              <a:spcPct val="90000"/>
            </a:lnSpc>
            <a:spcBef>
              <a:spcPct val="0"/>
            </a:spcBef>
            <a:spcAft>
              <a:spcPct val="35000"/>
            </a:spcAft>
          </a:pPr>
          <a:r>
            <a:rPr lang="nb-NO" sz="5900" kern="1200" dirty="0" smtClean="0"/>
            <a:t>1900</a:t>
          </a:r>
          <a:endParaRPr lang="nb-NO" sz="5900" kern="1200" dirty="0"/>
        </a:p>
      </dsp:txBody>
      <dsp:txXfrm>
        <a:off x="0" y="1377156"/>
        <a:ext cx="2194560" cy="1309687"/>
      </dsp:txXfrm>
    </dsp:sp>
    <dsp:sp modelId="{C70DF88D-4294-42CE-8358-1930C52AC2DF}">
      <dsp:nvSpPr>
        <dsp:cNvPr id="0" name=""/>
        <dsp:cNvSpPr/>
      </dsp:nvSpPr>
      <dsp:spPr>
        <a:xfrm rot="5400000">
          <a:off x="3621405" y="1456451"/>
          <a:ext cx="1047750"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nb-NO" sz="1900" kern="1200" dirty="0" smtClean="0"/>
            <a:t>Rører rundt og vil ha mer av det samme?</a:t>
          </a:r>
          <a:endParaRPr lang="nb-NO" sz="1900" kern="1200" dirty="0"/>
        </a:p>
        <a:p>
          <a:pPr marL="171450" lvl="1" indent="-171450" algn="l" defTabSz="844550">
            <a:lnSpc>
              <a:spcPct val="90000"/>
            </a:lnSpc>
            <a:spcBef>
              <a:spcPct val="0"/>
            </a:spcBef>
            <a:spcAft>
              <a:spcPct val="15000"/>
            </a:spcAft>
            <a:buChar char="••"/>
          </a:pPr>
          <a:r>
            <a:rPr lang="nb-NO" sz="1900" kern="1200" dirty="0" smtClean="0"/>
            <a:t>Hvor er visjonene?</a:t>
          </a:r>
          <a:endParaRPr lang="nb-NO" sz="1900" kern="1200" dirty="0"/>
        </a:p>
      </dsp:txBody>
      <dsp:txXfrm rot="5400000">
        <a:off x="3621405" y="1456451"/>
        <a:ext cx="1047750" cy="3901440"/>
      </dsp:txXfrm>
    </dsp:sp>
    <dsp:sp modelId="{32E5AA4B-6AF1-4F1F-BF44-6131C0ADB7B0}">
      <dsp:nvSpPr>
        <dsp:cNvPr id="0" name=""/>
        <dsp:cNvSpPr/>
      </dsp:nvSpPr>
      <dsp:spPr>
        <a:xfrm>
          <a:off x="0" y="2752328"/>
          <a:ext cx="2194560" cy="1309687"/>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lvl="0" algn="ctr" defTabSz="2622550">
            <a:lnSpc>
              <a:spcPct val="90000"/>
            </a:lnSpc>
            <a:spcBef>
              <a:spcPct val="0"/>
            </a:spcBef>
            <a:spcAft>
              <a:spcPct val="35000"/>
            </a:spcAft>
          </a:pPr>
          <a:r>
            <a:rPr lang="nb-NO" sz="5900" kern="1200" dirty="0" smtClean="0"/>
            <a:t>2000</a:t>
          </a:r>
          <a:endParaRPr lang="nb-NO" sz="5900" kern="1200" dirty="0"/>
        </a:p>
      </dsp:txBody>
      <dsp:txXfrm>
        <a:off x="0" y="2752328"/>
        <a:ext cx="2194560" cy="130968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3A6812-1785-4D32-AA02-38053D91FD50}">
      <dsp:nvSpPr>
        <dsp:cNvPr id="0" name=""/>
        <dsp:cNvSpPr/>
      </dsp:nvSpPr>
      <dsp:spPr>
        <a:xfrm>
          <a:off x="3371403" y="735"/>
          <a:ext cx="1486792" cy="966415"/>
        </a:xfrm>
        <a:prstGeom prst="roundRect">
          <a:avLst/>
        </a:prstGeom>
        <a:gradFill rotWithShape="0">
          <a:gsLst>
            <a:gs pos="0">
              <a:schemeClr val="accent2">
                <a:hueOff val="0"/>
                <a:satOff val="0"/>
                <a:lumOff val="0"/>
                <a:alphaOff val="0"/>
                <a:tint val="40000"/>
                <a:shade val="100000"/>
                <a:hueMod val="100000"/>
                <a:satMod val="100000"/>
              </a:schemeClr>
            </a:gs>
            <a:gs pos="30000">
              <a:schemeClr val="accent2">
                <a:hueOff val="0"/>
                <a:satOff val="0"/>
                <a:lumOff val="0"/>
                <a:alphaOff val="0"/>
                <a:tint val="100000"/>
                <a:shade val="100000"/>
                <a:hueMod val="100000"/>
                <a:satMod val="100000"/>
              </a:schemeClr>
            </a:gs>
            <a:gs pos="68000">
              <a:schemeClr val="accent2">
                <a:hueOff val="0"/>
                <a:satOff val="0"/>
                <a:lumOff val="0"/>
                <a:alphaOff val="0"/>
                <a:tint val="100000"/>
                <a:shade val="100000"/>
                <a:hueMod val="100000"/>
                <a:satMod val="100000"/>
              </a:schemeClr>
            </a:gs>
            <a:gs pos="100000">
              <a:schemeClr val="accent2">
                <a:hueOff val="0"/>
                <a:satOff val="0"/>
                <a:lumOff val="0"/>
                <a:alphaOff val="0"/>
                <a:tint val="40000"/>
                <a:shade val="100000"/>
                <a:hueMod val="100000"/>
                <a:satMod val="100000"/>
              </a:schemeClr>
            </a:gs>
          </a:gsLst>
          <a:lin ang="5400000" scaled="1"/>
        </a:gradFill>
        <a:ln>
          <a:noFill/>
        </a:ln>
        <a:effectLst>
          <a:reflection blurRad="12700" stA="40000" endPos="40000" dist="25400" dir="5400000" sy="-100000" rotWithShape="0"/>
        </a:effectLst>
        <a:scene3d>
          <a:camera prst="perspectiveFront"/>
          <a:lightRig rig="glow" dir="b"/>
        </a:scene3d>
        <a:sp3d contourW="6350" prstMaterial="softEdge">
          <a:bevelT w="50800" h="25400"/>
          <a:contourClr>
            <a:schemeClr val="accent2">
              <a:hueOff val="0"/>
              <a:satOff val="0"/>
              <a:lumOff val="0"/>
              <a:alphaOff val="0"/>
              <a:tint val="100000"/>
              <a:shade val="8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b-NO" sz="2000" kern="1200" dirty="0" smtClean="0"/>
            <a:t>Debatten</a:t>
          </a:r>
          <a:endParaRPr lang="nb-NO" sz="2000" kern="1200" dirty="0"/>
        </a:p>
      </dsp:txBody>
      <dsp:txXfrm>
        <a:off x="3371403" y="735"/>
        <a:ext cx="1486792" cy="966415"/>
      </dsp:txXfrm>
    </dsp:sp>
    <dsp:sp modelId="{20428C31-6562-4E63-BDFE-BEC90AB671DE}">
      <dsp:nvSpPr>
        <dsp:cNvPr id="0" name=""/>
        <dsp:cNvSpPr/>
      </dsp:nvSpPr>
      <dsp:spPr>
        <a:xfrm>
          <a:off x="2183366" y="483943"/>
          <a:ext cx="3862867" cy="3862867"/>
        </a:xfrm>
        <a:custGeom>
          <a:avLst/>
          <a:gdLst/>
          <a:ahLst/>
          <a:cxnLst/>
          <a:rect l="0" t="0" r="0" b="0"/>
          <a:pathLst>
            <a:path>
              <a:moveTo>
                <a:pt x="2685051" y="153092"/>
              </a:moveTo>
              <a:arcTo wR="1931433" hR="1931433" stAng="17577964" swAng="1962279"/>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7C5911D-AA45-4848-9A3F-ADC595765E63}">
      <dsp:nvSpPr>
        <dsp:cNvPr id="0" name=""/>
        <dsp:cNvSpPr/>
      </dsp:nvSpPr>
      <dsp:spPr>
        <a:xfrm>
          <a:off x="5208306" y="1335323"/>
          <a:ext cx="1486792" cy="966415"/>
        </a:xfrm>
        <a:prstGeom prst="roundRect">
          <a:avLst/>
        </a:prstGeom>
        <a:gradFill rotWithShape="0">
          <a:gsLst>
            <a:gs pos="0">
              <a:schemeClr val="accent3">
                <a:hueOff val="0"/>
                <a:satOff val="0"/>
                <a:lumOff val="0"/>
                <a:alphaOff val="0"/>
                <a:tint val="40000"/>
                <a:shade val="100000"/>
                <a:hueMod val="100000"/>
                <a:satMod val="100000"/>
              </a:schemeClr>
            </a:gs>
            <a:gs pos="30000">
              <a:schemeClr val="accent3">
                <a:hueOff val="0"/>
                <a:satOff val="0"/>
                <a:lumOff val="0"/>
                <a:alphaOff val="0"/>
                <a:tint val="100000"/>
                <a:shade val="100000"/>
                <a:hueMod val="100000"/>
                <a:satMod val="100000"/>
              </a:schemeClr>
            </a:gs>
            <a:gs pos="68000">
              <a:schemeClr val="accent3">
                <a:hueOff val="0"/>
                <a:satOff val="0"/>
                <a:lumOff val="0"/>
                <a:alphaOff val="0"/>
                <a:tint val="100000"/>
                <a:shade val="100000"/>
                <a:hueMod val="100000"/>
                <a:satMod val="100000"/>
              </a:schemeClr>
            </a:gs>
            <a:gs pos="100000">
              <a:schemeClr val="accent3">
                <a:hueOff val="0"/>
                <a:satOff val="0"/>
                <a:lumOff val="0"/>
                <a:alphaOff val="0"/>
                <a:tint val="40000"/>
                <a:shade val="100000"/>
                <a:hueMod val="100000"/>
                <a:satMod val="100000"/>
              </a:schemeClr>
            </a:gs>
          </a:gsLst>
          <a:lin ang="5400000" scaled="1"/>
        </a:gradFill>
        <a:ln>
          <a:noFill/>
        </a:ln>
        <a:effectLst>
          <a:reflection blurRad="12700" stA="40000" endPos="40000" dist="25400" dir="5400000" sy="-100000" rotWithShape="0"/>
        </a:effectLst>
        <a:scene3d>
          <a:camera prst="perspectiveFront"/>
          <a:lightRig rig="glow" dir="b"/>
        </a:scene3d>
        <a:sp3d contourW="6350" prstMaterial="softEdge">
          <a:bevelT w="50800" h="25400"/>
          <a:contourClr>
            <a:schemeClr val="accent3">
              <a:hueOff val="0"/>
              <a:satOff val="0"/>
              <a:lumOff val="0"/>
              <a:alphaOff val="0"/>
              <a:tint val="100000"/>
              <a:shade val="8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b-NO" sz="2000" kern="1200" dirty="0" smtClean="0"/>
            <a:t>Diskusjon</a:t>
          </a:r>
          <a:endParaRPr lang="nb-NO" sz="2000" kern="1200" dirty="0"/>
        </a:p>
      </dsp:txBody>
      <dsp:txXfrm>
        <a:off x="5208306" y="1335323"/>
        <a:ext cx="1486792" cy="966415"/>
      </dsp:txXfrm>
    </dsp:sp>
    <dsp:sp modelId="{83AF049C-1DC8-47ED-A554-06FE0DF8EEF3}">
      <dsp:nvSpPr>
        <dsp:cNvPr id="0" name=""/>
        <dsp:cNvSpPr/>
      </dsp:nvSpPr>
      <dsp:spPr>
        <a:xfrm>
          <a:off x="2183366" y="483943"/>
          <a:ext cx="3862867" cy="3862867"/>
        </a:xfrm>
        <a:custGeom>
          <a:avLst/>
          <a:gdLst/>
          <a:ahLst/>
          <a:cxnLst/>
          <a:rect l="0" t="0" r="0" b="0"/>
          <a:pathLst>
            <a:path>
              <a:moveTo>
                <a:pt x="3860209" y="1830144"/>
              </a:moveTo>
              <a:arcTo wR="1931433" hR="1931433" stAng="21419634" swAng="2196873"/>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AE3F4F-2606-4293-BA9A-7E05B844055C}">
      <dsp:nvSpPr>
        <dsp:cNvPr id="0" name=""/>
        <dsp:cNvSpPr/>
      </dsp:nvSpPr>
      <dsp:spPr>
        <a:xfrm>
          <a:off x="4506671" y="3494732"/>
          <a:ext cx="1486792" cy="966415"/>
        </a:xfrm>
        <a:prstGeom prst="roundRect">
          <a:avLst/>
        </a:prstGeom>
        <a:gradFill rotWithShape="0">
          <a:gsLst>
            <a:gs pos="0">
              <a:schemeClr val="accent4">
                <a:hueOff val="0"/>
                <a:satOff val="0"/>
                <a:lumOff val="0"/>
                <a:alphaOff val="0"/>
                <a:tint val="40000"/>
                <a:shade val="100000"/>
                <a:hueMod val="100000"/>
                <a:satMod val="100000"/>
              </a:schemeClr>
            </a:gs>
            <a:gs pos="30000">
              <a:schemeClr val="accent4">
                <a:hueOff val="0"/>
                <a:satOff val="0"/>
                <a:lumOff val="0"/>
                <a:alphaOff val="0"/>
                <a:tint val="100000"/>
                <a:shade val="100000"/>
                <a:hueMod val="100000"/>
                <a:satMod val="100000"/>
              </a:schemeClr>
            </a:gs>
            <a:gs pos="68000">
              <a:schemeClr val="accent4">
                <a:hueOff val="0"/>
                <a:satOff val="0"/>
                <a:lumOff val="0"/>
                <a:alphaOff val="0"/>
                <a:tint val="100000"/>
                <a:shade val="100000"/>
                <a:hueMod val="100000"/>
                <a:satMod val="100000"/>
              </a:schemeClr>
            </a:gs>
            <a:gs pos="100000">
              <a:schemeClr val="accent4">
                <a:hueOff val="0"/>
                <a:satOff val="0"/>
                <a:lumOff val="0"/>
                <a:alphaOff val="0"/>
                <a:tint val="40000"/>
                <a:shade val="100000"/>
                <a:hueMod val="100000"/>
                <a:satMod val="100000"/>
              </a:schemeClr>
            </a:gs>
          </a:gsLst>
          <a:lin ang="5400000" scaled="1"/>
        </a:gradFill>
        <a:ln>
          <a:noFill/>
        </a:ln>
        <a:effectLst>
          <a:reflection blurRad="12700" stA="40000" endPos="40000" dist="25400" dir="5400000" sy="-100000" rotWithShape="0"/>
        </a:effectLst>
        <a:scene3d>
          <a:camera prst="perspectiveFront"/>
          <a:lightRig rig="glow" dir="b"/>
        </a:scene3d>
        <a:sp3d contourW="6350" prstMaterial="softEdge">
          <a:bevelT w="50800" h="25400"/>
          <a:contourClr>
            <a:schemeClr val="accent4">
              <a:hueOff val="0"/>
              <a:satOff val="0"/>
              <a:lumOff val="0"/>
              <a:alphaOff val="0"/>
              <a:tint val="100000"/>
              <a:shade val="8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b-NO" sz="2000" kern="1200" dirty="0" smtClean="0"/>
            <a:t>Forhandling</a:t>
          </a:r>
          <a:endParaRPr lang="nb-NO" sz="2000" kern="1200" dirty="0"/>
        </a:p>
      </dsp:txBody>
      <dsp:txXfrm>
        <a:off x="4506671" y="3494732"/>
        <a:ext cx="1486792" cy="966415"/>
      </dsp:txXfrm>
    </dsp:sp>
    <dsp:sp modelId="{35938174-3ABF-4B87-8A06-9669BB958CA1}">
      <dsp:nvSpPr>
        <dsp:cNvPr id="0" name=""/>
        <dsp:cNvSpPr/>
      </dsp:nvSpPr>
      <dsp:spPr>
        <a:xfrm>
          <a:off x="2183366" y="483943"/>
          <a:ext cx="3862867" cy="3862867"/>
        </a:xfrm>
        <a:custGeom>
          <a:avLst/>
          <a:gdLst/>
          <a:ahLst/>
          <a:cxnLst/>
          <a:rect l="0" t="0" r="0" b="0"/>
          <a:pathLst>
            <a:path>
              <a:moveTo>
                <a:pt x="2315627" y="3824270"/>
              </a:moveTo>
              <a:arcTo wR="1931433" hR="1931433" stAng="4711584" swAng="1376833"/>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132D54-68C1-4C8E-9149-1F48796B7E16}">
      <dsp:nvSpPr>
        <dsp:cNvPr id="0" name=""/>
        <dsp:cNvSpPr/>
      </dsp:nvSpPr>
      <dsp:spPr>
        <a:xfrm>
          <a:off x="2236135" y="3494732"/>
          <a:ext cx="1486792" cy="966415"/>
        </a:xfrm>
        <a:prstGeom prst="roundRect">
          <a:avLst/>
        </a:prstGeom>
        <a:gradFill rotWithShape="0">
          <a:gsLst>
            <a:gs pos="0">
              <a:schemeClr val="accent5">
                <a:hueOff val="0"/>
                <a:satOff val="0"/>
                <a:lumOff val="0"/>
                <a:alphaOff val="0"/>
                <a:tint val="40000"/>
                <a:shade val="100000"/>
                <a:hueMod val="100000"/>
                <a:satMod val="100000"/>
              </a:schemeClr>
            </a:gs>
            <a:gs pos="30000">
              <a:schemeClr val="accent5">
                <a:hueOff val="0"/>
                <a:satOff val="0"/>
                <a:lumOff val="0"/>
                <a:alphaOff val="0"/>
                <a:tint val="100000"/>
                <a:shade val="100000"/>
                <a:hueMod val="100000"/>
                <a:satMod val="100000"/>
              </a:schemeClr>
            </a:gs>
            <a:gs pos="68000">
              <a:schemeClr val="accent5">
                <a:hueOff val="0"/>
                <a:satOff val="0"/>
                <a:lumOff val="0"/>
                <a:alphaOff val="0"/>
                <a:tint val="100000"/>
                <a:shade val="100000"/>
                <a:hueMod val="100000"/>
                <a:satMod val="100000"/>
              </a:schemeClr>
            </a:gs>
            <a:gs pos="100000">
              <a:schemeClr val="accent5">
                <a:hueOff val="0"/>
                <a:satOff val="0"/>
                <a:lumOff val="0"/>
                <a:alphaOff val="0"/>
                <a:tint val="40000"/>
                <a:shade val="100000"/>
                <a:hueMod val="100000"/>
                <a:satMod val="100000"/>
              </a:schemeClr>
            </a:gs>
          </a:gsLst>
          <a:lin ang="5400000" scaled="1"/>
        </a:gradFill>
        <a:ln>
          <a:noFill/>
        </a:ln>
        <a:effectLst>
          <a:reflection blurRad="12700" stA="40000" endPos="40000" dist="25400" dir="5400000" sy="-100000" rotWithShape="0"/>
        </a:effectLst>
        <a:scene3d>
          <a:camera prst="perspectiveFront"/>
          <a:lightRig rig="glow" dir="b"/>
        </a:scene3d>
        <a:sp3d contourW="6350" prstMaterial="softEdge">
          <a:bevelT w="50800" h="25400"/>
          <a:contourClr>
            <a:schemeClr val="accent5">
              <a:hueOff val="0"/>
              <a:satOff val="0"/>
              <a:lumOff val="0"/>
              <a:alphaOff val="0"/>
              <a:tint val="100000"/>
              <a:shade val="8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b-NO" sz="2000" kern="1200" dirty="0" smtClean="0"/>
            <a:t>Dialog</a:t>
          </a:r>
          <a:endParaRPr lang="nb-NO" sz="2000" kern="1200" dirty="0"/>
        </a:p>
      </dsp:txBody>
      <dsp:txXfrm>
        <a:off x="2236135" y="3494732"/>
        <a:ext cx="1486792" cy="966415"/>
      </dsp:txXfrm>
    </dsp:sp>
    <dsp:sp modelId="{145AD51D-58D6-43F2-8CE4-003E588C0BEF}">
      <dsp:nvSpPr>
        <dsp:cNvPr id="0" name=""/>
        <dsp:cNvSpPr/>
      </dsp:nvSpPr>
      <dsp:spPr>
        <a:xfrm>
          <a:off x="2183366" y="483943"/>
          <a:ext cx="3862867" cy="3862867"/>
        </a:xfrm>
        <a:custGeom>
          <a:avLst/>
          <a:gdLst/>
          <a:ahLst/>
          <a:cxnLst/>
          <a:rect l="0" t="0" r="0" b="0"/>
          <a:pathLst>
            <a:path>
              <a:moveTo>
                <a:pt x="322859" y="3000509"/>
              </a:moveTo>
              <a:arcTo wR="1931433" hR="1931433" stAng="8783494" swAng="2196873"/>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FE81C4-4950-4B4A-BF87-BC541DDD349A}">
      <dsp:nvSpPr>
        <dsp:cNvPr id="0" name=""/>
        <dsp:cNvSpPr/>
      </dsp:nvSpPr>
      <dsp:spPr>
        <a:xfrm>
          <a:off x="1534500" y="1335323"/>
          <a:ext cx="1486792" cy="966415"/>
        </a:xfrm>
        <a:prstGeom prst="roundRect">
          <a:avLst/>
        </a:prstGeom>
        <a:gradFill rotWithShape="0">
          <a:gsLst>
            <a:gs pos="0">
              <a:schemeClr val="accent6">
                <a:hueOff val="0"/>
                <a:satOff val="0"/>
                <a:lumOff val="0"/>
                <a:alphaOff val="0"/>
                <a:tint val="40000"/>
                <a:shade val="100000"/>
                <a:hueMod val="100000"/>
                <a:satMod val="100000"/>
              </a:schemeClr>
            </a:gs>
            <a:gs pos="30000">
              <a:schemeClr val="accent6">
                <a:hueOff val="0"/>
                <a:satOff val="0"/>
                <a:lumOff val="0"/>
                <a:alphaOff val="0"/>
                <a:tint val="100000"/>
                <a:shade val="100000"/>
                <a:hueMod val="100000"/>
                <a:satMod val="100000"/>
              </a:schemeClr>
            </a:gs>
            <a:gs pos="68000">
              <a:schemeClr val="accent6">
                <a:hueOff val="0"/>
                <a:satOff val="0"/>
                <a:lumOff val="0"/>
                <a:alphaOff val="0"/>
                <a:tint val="100000"/>
                <a:shade val="100000"/>
                <a:hueMod val="100000"/>
                <a:satMod val="100000"/>
              </a:schemeClr>
            </a:gs>
            <a:gs pos="100000">
              <a:schemeClr val="accent6">
                <a:hueOff val="0"/>
                <a:satOff val="0"/>
                <a:lumOff val="0"/>
                <a:alphaOff val="0"/>
                <a:tint val="40000"/>
                <a:shade val="100000"/>
                <a:hueMod val="100000"/>
                <a:satMod val="100000"/>
              </a:schemeClr>
            </a:gs>
          </a:gsLst>
          <a:lin ang="5400000" scaled="1"/>
        </a:gradFill>
        <a:ln>
          <a:noFill/>
        </a:ln>
        <a:effectLst>
          <a:reflection blurRad="12700" stA="40000" endPos="40000" dist="25400" dir="5400000" sy="-100000" rotWithShape="0"/>
        </a:effectLst>
        <a:scene3d>
          <a:camera prst="perspectiveFront"/>
          <a:lightRig rig="glow" dir="b"/>
        </a:scene3d>
        <a:sp3d contourW="6350" prstMaterial="softEdge">
          <a:bevelT w="50800" h="25400"/>
          <a:contourClr>
            <a:schemeClr val="accent6">
              <a:hueOff val="0"/>
              <a:satOff val="0"/>
              <a:lumOff val="0"/>
              <a:alphaOff val="0"/>
              <a:tint val="100000"/>
              <a:shade val="80000"/>
              <a:hueMod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b-NO" sz="2000" kern="1200" dirty="0" smtClean="0"/>
            <a:t>Monolog</a:t>
          </a:r>
          <a:endParaRPr lang="nb-NO" sz="2000" kern="1200" dirty="0"/>
        </a:p>
      </dsp:txBody>
      <dsp:txXfrm>
        <a:off x="1534500" y="1335323"/>
        <a:ext cx="1486792" cy="966415"/>
      </dsp:txXfrm>
    </dsp:sp>
    <dsp:sp modelId="{F54DBCA6-40F6-4450-AA04-E8BAC70926AC}">
      <dsp:nvSpPr>
        <dsp:cNvPr id="0" name=""/>
        <dsp:cNvSpPr/>
      </dsp:nvSpPr>
      <dsp:spPr>
        <a:xfrm>
          <a:off x="2183366" y="483943"/>
          <a:ext cx="3862867" cy="3862867"/>
        </a:xfrm>
        <a:custGeom>
          <a:avLst/>
          <a:gdLst/>
          <a:ahLst/>
          <a:cxnLst/>
          <a:rect l="0" t="0" r="0" b="0"/>
          <a:pathLst>
            <a:path>
              <a:moveTo>
                <a:pt x="336435" y="842205"/>
              </a:moveTo>
              <a:arcTo wR="1931433" hR="1931433" stAng="12859756" swAng="1962279"/>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7625" y="0"/>
            <a:ext cx="2951163" cy="496888"/>
          </a:xfrm>
          <a:prstGeom prst="rect">
            <a:avLst/>
          </a:prstGeom>
        </p:spPr>
        <p:txBody>
          <a:bodyPr vert="horz" lIns="91440" tIns="45720" rIns="91440" bIns="45720" rtlCol="0"/>
          <a:lstStyle>
            <a:lvl1pPr algn="r">
              <a:defRPr sz="1200"/>
            </a:lvl1pPr>
          </a:lstStyle>
          <a:p>
            <a:fld id="{7E3F2D3C-3C25-4981-952F-581EDA959553}" type="datetimeFigureOut">
              <a:rPr lang="nb-NO" smtClean="0"/>
              <a:pPr/>
              <a:t>29.10.2010</a:t>
            </a:fld>
            <a:endParaRPr lang="nb-NO"/>
          </a:p>
        </p:txBody>
      </p:sp>
      <p:sp>
        <p:nvSpPr>
          <p:cNvPr id="4" name="Plassholder for bunntekst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7625" y="9444038"/>
            <a:ext cx="2951163" cy="496887"/>
          </a:xfrm>
          <a:prstGeom prst="rect">
            <a:avLst/>
          </a:prstGeom>
        </p:spPr>
        <p:txBody>
          <a:bodyPr vert="horz" lIns="91440" tIns="45720" rIns="91440" bIns="45720" rtlCol="0" anchor="b"/>
          <a:lstStyle>
            <a:lvl1pPr algn="r">
              <a:defRPr sz="1200"/>
            </a:lvl1pPr>
          </a:lstStyle>
          <a:p>
            <a:fld id="{0DA64919-DDBB-4D50-B3CB-C0B9698C22A1}" type="slidenum">
              <a:rPr lang="nb-NO" smtClean="0"/>
              <a:pPr/>
              <a:t>‹#›</a:t>
            </a:fld>
            <a:endParaRPr lang="nb-N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19EA1A2B-0F75-4506-A1D9-CE1D02B1BE14}" type="datetimeFigureOut">
              <a:rPr lang="nb-NO" smtClean="0"/>
              <a:pPr/>
              <a:t>29.10.2010</a:t>
            </a:fld>
            <a:endParaRPr lang="nb-NO"/>
          </a:p>
        </p:txBody>
      </p:sp>
      <p:sp>
        <p:nvSpPr>
          <p:cNvPr id="4" name="Plassholder for lysbilde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FE03C043-318E-4323-9D92-BBBE14FDEE96}"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nn.com/SPECIALS/2005/changing.earth/interactive/policy/content.1.2.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no.wikipedia.org/wiki/Canada"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no.wikipedia.org/wiki/B%C3%A6rekraft" TargetMode="External"/><Relationship Id="rId4" Type="http://schemas.openxmlformats.org/officeDocument/2006/relationships/hyperlink" Target="http://no.wikipedia.org/wiki/199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mtClean="0"/>
              <a:t>Øystein Nystad</a:t>
            </a:r>
            <a:endParaRPr lang="nb-NO"/>
          </a:p>
        </p:txBody>
      </p:sp>
      <p:sp>
        <p:nvSpPr>
          <p:cNvPr id="4" name="Plassholder for lysbildenummer 3"/>
          <p:cNvSpPr>
            <a:spLocks noGrp="1"/>
          </p:cNvSpPr>
          <p:nvPr>
            <p:ph type="sldNum" sz="quarter" idx="10"/>
          </p:nvPr>
        </p:nvSpPr>
        <p:spPr/>
        <p:txBody>
          <a:bodyPr/>
          <a:lstStyle/>
          <a:p>
            <a:fld id="{FE03C043-318E-4323-9D92-BBBE14FDEE96}" type="slidenum">
              <a:rPr lang="nb-NO" smtClean="0"/>
              <a:pPr/>
              <a:t>2</a:t>
            </a:fld>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dirty="0" smtClean="0"/>
              <a:t>Definisjon av "Dialog”</a:t>
            </a:r>
          </a:p>
          <a:p>
            <a:r>
              <a:rPr lang="nb-NO" dirty="0" smtClean="0"/>
              <a:t>Med dialog forstås her et verbalt samspill der to eller flere deltakere deler erfaringer, ideer eller innsikter. Dialoger kan være symmetriske der alle deltakere er likestilt, eller de kan være asymmetriske der en av partene har til oppgave å hjelpe den eller de andre med prosessen (</a:t>
            </a:r>
            <a:r>
              <a:rPr lang="nb-NO" dirty="0" err="1" smtClean="0"/>
              <a:t>fasilitator</a:t>
            </a:r>
            <a:r>
              <a:rPr lang="nb-NO" dirty="0" smtClean="0"/>
              <a:t>, lærer, </a:t>
            </a:r>
            <a:r>
              <a:rPr lang="nb-NO" dirty="0" err="1" smtClean="0"/>
              <a:t>coach</a:t>
            </a:r>
            <a:r>
              <a:rPr lang="nb-NO" dirty="0" smtClean="0"/>
              <a:t>, terapeut, mekler). Dialoger kan være muntlige eller skriftige, spontane eller planlagte, de kan være tematisk åpne eller ha et avgrenset tema.</a:t>
            </a:r>
          </a:p>
          <a:p>
            <a:r>
              <a:rPr lang="nb-NO" dirty="0" smtClean="0"/>
              <a:t>Det motsatte av dialog er debatt, som er et verbalt spill der deltakere forsøker å vinne over hverandre. Debatt er en verbal kampform, dialog er et verbalt samarbeid. Vi kan skifte raskt frem og tilbake mellom dialog og debatt og på den måten skape gråsoner. Men de kan også rendyrkes og fungerer da ulikt. Ordet dialog er sammensatt av det greske dia (=gjennom) og logos (= ord, fornuft, mening). Gjennom å kommunisere dialogisk skaper vi en ”flyt av </a:t>
            </a:r>
            <a:r>
              <a:rPr lang="nb-NO" dirty="0" err="1" smtClean="0"/>
              <a:t>mening”.Ordet</a:t>
            </a:r>
            <a:r>
              <a:rPr lang="nb-NO" dirty="0" smtClean="0"/>
              <a:t> debatt kommer av det latinske </a:t>
            </a:r>
            <a:r>
              <a:rPr lang="nb-NO" dirty="0" err="1" smtClean="0"/>
              <a:t>de-battere</a:t>
            </a:r>
            <a:r>
              <a:rPr lang="nb-NO" dirty="0" smtClean="0"/>
              <a:t> som betyr ”å slå ned”. Vi finner ordet igjen i batalje, batong og det engelske </a:t>
            </a:r>
            <a:r>
              <a:rPr lang="nb-NO" dirty="0" err="1" smtClean="0"/>
              <a:t>battle</a:t>
            </a:r>
            <a:r>
              <a:rPr lang="nb-NO" dirty="0" smtClean="0"/>
              <a:t>. (Ordet diskutere kommer fra det latinske </a:t>
            </a:r>
            <a:r>
              <a:rPr lang="nb-NO" dirty="0" err="1" smtClean="0"/>
              <a:t>dis-cutere</a:t>
            </a:r>
            <a:r>
              <a:rPr lang="nb-NO" dirty="0" smtClean="0"/>
              <a:t> eller </a:t>
            </a:r>
            <a:r>
              <a:rPr lang="nb-NO" dirty="0" err="1" smtClean="0"/>
              <a:t>dis-quatere</a:t>
            </a:r>
            <a:r>
              <a:rPr lang="nb-NO" dirty="0" smtClean="0"/>
              <a:t> som betyr å slå eller riste i stykker). </a:t>
            </a:r>
          </a:p>
          <a:p>
            <a:endParaRPr lang="nb-NO" dirty="0"/>
          </a:p>
        </p:txBody>
      </p:sp>
      <p:sp>
        <p:nvSpPr>
          <p:cNvPr id="4" name="Plassholder for lysbildenummer 3"/>
          <p:cNvSpPr>
            <a:spLocks noGrp="1"/>
          </p:cNvSpPr>
          <p:nvPr>
            <p:ph type="sldNum" sz="quarter" idx="10"/>
          </p:nvPr>
        </p:nvSpPr>
        <p:spPr/>
        <p:txBody>
          <a:bodyPr/>
          <a:lstStyle/>
          <a:p>
            <a:fld id="{0076A9C5-1DB9-4026-93A9-8AF7398D3DFF}" type="slidenum">
              <a:rPr lang="nb-NO" smtClean="0"/>
              <a:pPr/>
              <a:t>20</a:t>
            </a:fld>
            <a:endParaRPr 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4DB0458-7696-48FB-9EAF-C270BA755E1B}" type="slidenum">
              <a:rPr lang="nb-NO" smtClean="0"/>
              <a:pPr/>
              <a:t>21</a:t>
            </a:fld>
            <a:endParaRPr lang="nb-NO"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nb-NO" smtClean="0"/>
              <a:t>Dialog – monolog  &gt; dialog, samtale mellom to eller flere  &gt; monolog , enetale</a:t>
            </a:r>
          </a:p>
          <a:p>
            <a:pPr eaLnBrk="1" hangingPunct="1"/>
            <a:endParaRPr lang="nb-NO" smtClean="0"/>
          </a:p>
          <a:p>
            <a:pPr eaLnBrk="1" hangingPunct="1"/>
            <a:r>
              <a:rPr lang="nb-NO" smtClean="0"/>
              <a:t>Bakhtin; ”Vi stiller nye spørsmål til en fremmed kultur, som den aldri har stilt seg, vi søker svar på våre egne spørsmål i den, og den fremmede kulturen svarer oss ved å åpenbare nye sider av seg selv for oss, nye meningsdybder” Da er det ikke reproduksjon, men reaksentuering og nyskapning.</a:t>
            </a:r>
          </a:p>
          <a:p>
            <a:pPr eaLnBrk="1" hangingPunct="1"/>
            <a:endParaRPr lang="nb-NO" smtClean="0"/>
          </a:p>
          <a:p>
            <a:pPr eaLnBrk="1" hangingPunct="1"/>
            <a:r>
              <a:rPr lang="nb-NO" smtClean="0"/>
              <a:t>Tre sider ved Bakthins bruk av dialogen;</a:t>
            </a:r>
          </a:p>
          <a:p>
            <a:pPr eaLnBrk="1" hangingPunct="1"/>
            <a:r>
              <a:rPr lang="nb-NO" smtClean="0"/>
              <a:t>	1. Dialogen som grunnleggende i all menneskelig eksistens</a:t>
            </a:r>
          </a:p>
          <a:p>
            <a:pPr eaLnBrk="1" hangingPunct="1"/>
            <a:r>
              <a:rPr lang="nb-NO" smtClean="0"/>
              <a:t>	2. Dialogen som konstituerende trekk ved alle menneskelige ytringer</a:t>
            </a:r>
          </a:p>
          <a:p>
            <a:pPr eaLnBrk="1" hangingPunct="1"/>
            <a:r>
              <a:rPr lang="nb-NO" smtClean="0"/>
              <a:t>	3. Motsetningene mellom dialog og monolog</a:t>
            </a:r>
          </a:p>
          <a:p>
            <a:pPr eaLnBrk="1" hangingPunct="1"/>
            <a:endParaRPr lang="nb-N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44CFEB4-1C20-4D65-A5D9-718A6F58A23F}" type="slidenum">
              <a:rPr lang="nb-NO" smtClean="0">
                <a:latin typeface="Arial" pitchFamily="34" charset="0"/>
              </a:rPr>
              <a:pPr/>
              <a:t>3</a:t>
            </a:fld>
            <a:endParaRPr lang="nb-NO" smtClean="0">
              <a:latin typeface="Arial" pitchFamily="34" charset="0"/>
            </a:endParaRPr>
          </a:p>
        </p:txBody>
      </p:sp>
      <p:sp>
        <p:nvSpPr>
          <p:cNvPr id="28675" name="Rectangle 7"/>
          <p:cNvSpPr txBox="1">
            <a:spLocks noGrp="1" noChangeArrowheads="1"/>
          </p:cNvSpPr>
          <p:nvPr/>
        </p:nvSpPr>
        <p:spPr bwMode="auto">
          <a:xfrm>
            <a:off x="3857147" y="9444118"/>
            <a:ext cx="2951639" cy="496809"/>
          </a:xfrm>
          <a:prstGeom prst="rect">
            <a:avLst/>
          </a:prstGeom>
          <a:noFill/>
          <a:ln w="9525">
            <a:noFill/>
            <a:miter lim="800000"/>
            <a:headEnd/>
            <a:tailEnd/>
          </a:ln>
        </p:spPr>
        <p:txBody>
          <a:bodyPr lIns="91303" tIns="45651" rIns="91303" bIns="45651" anchor="b"/>
          <a:lstStyle/>
          <a:p>
            <a:pPr algn="r" defTabSz="912813" eaLnBrk="1" hangingPunct="1"/>
            <a:fld id="{7C9E66BA-138A-4A78-9A48-32DFE0231614}" type="slidenum">
              <a:rPr lang="nb-NO" sz="1200">
                <a:latin typeface="Times New Roman" pitchFamily="18" charset="0"/>
              </a:rPr>
              <a:pPr algn="r" defTabSz="912813" eaLnBrk="1" hangingPunct="1"/>
              <a:t>3</a:t>
            </a:fld>
            <a:endParaRPr lang="nb-NO" sz="1200">
              <a:latin typeface="Times New Roman" pitchFamily="18" charset="0"/>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xfrm>
            <a:off x="681515" y="4720471"/>
            <a:ext cx="5447346" cy="4476036"/>
          </a:xfrm>
          <a:noFill/>
          <a:ln/>
        </p:spPr>
        <p:txBody>
          <a:bodyPr lIns="91303" tIns="45651" rIns="91303" bIns="45651"/>
          <a:lstStyle/>
          <a:p>
            <a:pPr eaLnBrk="1" hangingPunct="1"/>
            <a:r>
              <a:rPr lang="nb-NO" smtClean="0">
                <a:latin typeface="Arial" pitchFamily="34" charset="0"/>
              </a:rPr>
              <a:t>Fordeling mellom generasjoner mellom folk og land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0B6F179-63C3-454C-88A6-97820CCEC811}" type="slidenum">
              <a:rPr lang="nb-NO" smtClean="0"/>
              <a:pPr/>
              <a:t>4</a:t>
            </a:fld>
            <a:endParaRPr lang="nb-NO"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nb-NO" b="1" smtClean="0"/>
              <a:t>Go to:</a:t>
            </a:r>
            <a:r>
              <a:rPr lang="nb-NO" smtClean="0">
                <a:hlinkClick r:id="rId3"/>
              </a:rPr>
              <a:t> </a:t>
            </a:r>
            <a:r>
              <a:rPr lang="nb-NO" smtClean="0"/>
              <a:t>  </a:t>
            </a:r>
            <a:r>
              <a:rPr lang="nb-NO" b="1" smtClean="0"/>
              <a:t>Environmental issues</a:t>
            </a:r>
            <a:r>
              <a:rPr lang="nb-NO" smtClean="0"/>
              <a:t/>
            </a:r>
            <a:br>
              <a:rPr lang="nb-NO" smtClean="0"/>
            </a:br>
            <a:r>
              <a:rPr lang="nb-NO" smtClean="0"/>
              <a:t>As the Earth’s population surpasses 6 billion, human impact on the planet’s finite resources is coming under closer scrutiny. A host of problems dominates the environmental agenda, with many issues overlapping and influencing one another. A burned rain forest, for example, not only devastates the ecosystem but also contributes to air pollution and global warming. </a:t>
            </a:r>
            <a:br>
              <a:rPr lang="nb-NO" smtClean="0"/>
            </a:br>
            <a:r>
              <a:rPr lang="nb-NO" smtClean="0"/>
              <a:t/>
            </a:r>
            <a:br>
              <a:rPr lang="nb-NO" smtClean="0"/>
            </a:br>
            <a:r>
              <a:rPr lang="nb-NO" smtClean="0"/>
              <a:t>Take a look at some of the biggest environmental issues facing the world, and the policies that affect them.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eaLnBrk="1" hangingPunct="1"/>
            <a:r>
              <a:rPr lang="nb-NO" dirty="0" smtClean="0"/>
              <a:t>Utviklingen aktualiserer flere spørsmål</a:t>
            </a:r>
          </a:p>
          <a:p>
            <a:pPr lvl="1" eaLnBrk="1" hangingPunct="1"/>
            <a:r>
              <a:rPr lang="nb-NO" dirty="0" smtClean="0"/>
              <a:t>Er mennesket en del av naturen?</a:t>
            </a:r>
          </a:p>
          <a:p>
            <a:pPr lvl="1" eaLnBrk="1" hangingPunct="1"/>
            <a:r>
              <a:rPr lang="nb-NO" dirty="0" smtClean="0"/>
              <a:t>Er den noen sammenheng mellom verdensøkonomien og biosfærens økosystemer?</a:t>
            </a:r>
          </a:p>
          <a:p>
            <a:pPr lvl="1" eaLnBrk="1" hangingPunct="1"/>
            <a:r>
              <a:rPr lang="nb-NO" dirty="0" smtClean="0"/>
              <a:t>Er det noen sammenheng mellom økologi og økonomi?</a:t>
            </a:r>
          </a:p>
          <a:p>
            <a:endParaRPr lang="nb-NO" dirty="0"/>
          </a:p>
        </p:txBody>
      </p:sp>
      <p:sp>
        <p:nvSpPr>
          <p:cNvPr id="4" name="Plassholder for lysbildenummer 3"/>
          <p:cNvSpPr>
            <a:spLocks noGrp="1"/>
          </p:cNvSpPr>
          <p:nvPr>
            <p:ph type="sldNum" sz="quarter" idx="10"/>
          </p:nvPr>
        </p:nvSpPr>
        <p:spPr/>
        <p:txBody>
          <a:bodyPr/>
          <a:lstStyle/>
          <a:p>
            <a:fld id="{FE03C043-318E-4323-9D92-BBBE14FDEE96}" type="slidenum">
              <a:rPr lang="nb-NO" smtClean="0"/>
              <a:pPr/>
              <a:t>9</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BB239C2-51C4-4C9B-AA09-D4310B68B5E0}" type="slidenum">
              <a:rPr lang="nb-NO" smtClean="0">
                <a:latin typeface="Arial" pitchFamily="34" charset="0"/>
              </a:rPr>
              <a:pPr/>
              <a:t>10</a:t>
            </a:fld>
            <a:endParaRPr lang="nb-NO" smtClean="0">
              <a:latin typeface="Arial" pitchFamily="34" charset="0"/>
            </a:endParaRPr>
          </a:p>
        </p:txBody>
      </p:sp>
      <p:sp>
        <p:nvSpPr>
          <p:cNvPr id="24579" name="Rectangle 7"/>
          <p:cNvSpPr txBox="1">
            <a:spLocks noGrp="1" noChangeArrowheads="1"/>
          </p:cNvSpPr>
          <p:nvPr/>
        </p:nvSpPr>
        <p:spPr bwMode="auto">
          <a:xfrm>
            <a:off x="3857147" y="9444118"/>
            <a:ext cx="2951639" cy="496809"/>
          </a:xfrm>
          <a:prstGeom prst="rect">
            <a:avLst/>
          </a:prstGeom>
          <a:noFill/>
          <a:ln w="9525">
            <a:noFill/>
            <a:miter lim="800000"/>
            <a:headEnd/>
            <a:tailEnd/>
          </a:ln>
        </p:spPr>
        <p:txBody>
          <a:bodyPr lIns="91303" tIns="45651" rIns="91303" bIns="45651" anchor="b"/>
          <a:lstStyle/>
          <a:p>
            <a:pPr algn="r" defTabSz="912813" eaLnBrk="1" hangingPunct="1"/>
            <a:fld id="{9824CC73-7681-4D64-BC1A-140B0F51CC28}" type="slidenum">
              <a:rPr lang="nb-NO" sz="1200">
                <a:latin typeface="Times New Roman" pitchFamily="18" charset="0"/>
              </a:rPr>
              <a:pPr algn="r" defTabSz="912813" eaLnBrk="1" hangingPunct="1"/>
              <a:t>10</a:t>
            </a:fld>
            <a:endParaRPr lang="nb-NO" sz="1200">
              <a:latin typeface="Times New Roman" pitchFamily="18"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xfrm>
            <a:off x="681515" y="4720471"/>
            <a:ext cx="5447346" cy="4476036"/>
          </a:xfrm>
          <a:noFill/>
          <a:ln/>
        </p:spPr>
        <p:txBody>
          <a:bodyPr lIns="91303" tIns="45651" rIns="91303" bIns="45651"/>
          <a:lstStyle/>
          <a:p>
            <a:pPr eaLnBrk="1" hangingPunct="1">
              <a:lnSpc>
                <a:spcPct val="90000"/>
              </a:lnSpc>
            </a:pPr>
            <a:r>
              <a:rPr lang="nb-NO" dirty="0" smtClean="0">
                <a:latin typeface="Arial" pitchFamily="34" charset="0"/>
              </a:rPr>
              <a:t>Ingen av disse er tillagt begrensninger, dermed kan veksten bare fortsette i det uendelige</a:t>
            </a:r>
          </a:p>
          <a:p>
            <a:pPr eaLnBrk="1" hangingPunct="1">
              <a:lnSpc>
                <a:spcPct val="90000"/>
              </a:lnSpc>
            </a:pPr>
            <a:r>
              <a:rPr lang="nb-NO" dirty="0" smtClean="0">
                <a:latin typeface="Arial" pitchFamily="34" charset="0"/>
              </a:rPr>
              <a:t>Mangler det noe, en type resurs eller arbeidskraft, kan annen kapital og annen teknologi brukes til å kompensere for dette slik at veksten kan fortsette. Det som er utsatt for mangel eller knapphet, får økt markedsverdi, og dermed dras økt innsats og oppfinnsomhet til dette feltet. Bare prisen blir høy nok, blir det </a:t>
            </a:r>
            <a:r>
              <a:rPr lang="nb-NO" dirty="0" err="1" smtClean="0">
                <a:latin typeface="Arial" pitchFamily="34" charset="0"/>
              </a:rPr>
              <a:t>lønsomt</a:t>
            </a:r>
            <a:r>
              <a:rPr lang="nb-NO" dirty="0" smtClean="0">
                <a:latin typeface="Arial" pitchFamily="34" charset="0"/>
              </a:rPr>
              <a:t> å investere slik at veksten kan fortsette. Det som er utsatt for mangel eller knapphet, får økt markedsverdi, og dermed dras økt innsats og oppfinnsomhet til dette feltet. Bare prisen blir høy nok finnes det løsninger…. Dermed er  prisen verktøyet til å ordne opp.</a:t>
            </a:r>
          </a:p>
          <a:p>
            <a:pPr eaLnBrk="1" hangingPunct="1">
              <a:lnSpc>
                <a:spcPct val="90000"/>
              </a:lnSpc>
            </a:pPr>
            <a:endParaRPr lang="nb-NO" dirty="0" smtClean="0">
              <a:latin typeface="Arial" pitchFamily="34" charset="0"/>
            </a:endParaRPr>
          </a:p>
          <a:p>
            <a:pPr eaLnBrk="1" hangingPunct="1">
              <a:lnSpc>
                <a:spcPct val="90000"/>
              </a:lnSpc>
            </a:pPr>
            <a:r>
              <a:rPr lang="nb-NO" dirty="0" smtClean="0">
                <a:latin typeface="Arial" pitchFamily="34" charset="0"/>
              </a:rPr>
              <a:t>Imidlertid har antakelsen om uendelig økonomisk vekst en skyggeside. I følge økonomen Herman </a:t>
            </a:r>
            <a:r>
              <a:rPr lang="nb-NO" dirty="0" err="1" smtClean="0">
                <a:latin typeface="Arial" pitchFamily="34" charset="0"/>
              </a:rPr>
              <a:t>Daly</a:t>
            </a:r>
            <a:r>
              <a:rPr lang="nb-NO" dirty="0" smtClean="0">
                <a:latin typeface="Arial" pitchFamily="34" charset="0"/>
              </a:rPr>
              <a:t> kan vi få en uøkonomisk vekst når vi ikke </a:t>
            </a:r>
            <a:r>
              <a:rPr lang="nb-NO" dirty="0" err="1" smtClean="0">
                <a:latin typeface="Arial" pitchFamily="34" charset="0"/>
              </a:rPr>
              <a:t>hensyntar</a:t>
            </a:r>
            <a:r>
              <a:rPr lang="nb-NO" dirty="0" smtClean="0">
                <a:latin typeface="Arial" pitchFamily="34" charset="0"/>
              </a:rPr>
              <a:t> rammebetingelsene i økosystemet. Biosfæren og de samlede økosystemer blir satt på prøve </a:t>
            </a:r>
            <a:r>
              <a:rPr lang="nb-NO" dirty="0" err="1" smtClean="0">
                <a:latin typeface="Arial" pitchFamily="34" charset="0"/>
              </a:rPr>
              <a:t>ogb</a:t>
            </a:r>
            <a:r>
              <a:rPr lang="nb-NO" dirty="0" smtClean="0">
                <a:latin typeface="Arial" pitchFamily="34" charset="0"/>
              </a:rPr>
              <a:t> tåler ikke uendelig vekst, og blir på en måter satt ut på siden -  </a:t>
            </a:r>
            <a:r>
              <a:rPr lang="nb-NO" dirty="0" err="1" smtClean="0">
                <a:latin typeface="Arial" pitchFamily="34" charset="0"/>
              </a:rPr>
              <a:t>skkyggesiden</a:t>
            </a:r>
            <a:r>
              <a:rPr lang="nb-NO" dirty="0" smtClean="0">
                <a:latin typeface="Arial" pitchFamily="34" charset="0"/>
              </a:rPr>
              <a:t>.</a:t>
            </a:r>
          </a:p>
          <a:p>
            <a:pPr eaLnBrk="1" hangingPunct="1">
              <a:lnSpc>
                <a:spcPct val="90000"/>
              </a:lnSpc>
            </a:pPr>
            <a:r>
              <a:rPr lang="nb-NO" dirty="0" smtClean="0">
                <a:latin typeface="Arial" pitchFamily="34" charset="0"/>
              </a:rPr>
              <a:t>Uøkonomisk vekst finner sted når ytterligere økning av den samlede produksjonen skjer med større kostnader for resurser og velvære en nytteverdien til det som </a:t>
            </a:r>
            <a:r>
              <a:rPr lang="nb-NO" dirty="0" err="1" smtClean="0">
                <a:latin typeface="Arial" pitchFamily="34" charset="0"/>
              </a:rPr>
              <a:t>produsereres</a:t>
            </a:r>
            <a:r>
              <a:rPr lang="nb-NO" dirty="0" smtClean="0">
                <a:latin typeface="Arial" pitchFamily="34" charset="0"/>
              </a:rPr>
              <a:t>. Det samme skjer når kroppens celler begynner å dele seg fortere, ukontrollert. I </a:t>
            </a:r>
            <a:r>
              <a:rPr lang="nb-NO" dirty="0" err="1" smtClean="0">
                <a:latin typeface="Arial" pitchFamily="34" charset="0"/>
              </a:rPr>
              <a:t>medisenen</a:t>
            </a:r>
            <a:r>
              <a:rPr lang="nb-NO" dirty="0" smtClean="0">
                <a:latin typeface="Arial" pitchFamily="34" charset="0"/>
              </a:rPr>
              <a:t> kalles det for kreft. Utnytten av vekst blir større enn nytten.</a:t>
            </a:r>
          </a:p>
          <a:p>
            <a:pPr eaLnBrk="1" hangingPunct="1">
              <a:lnSpc>
                <a:spcPct val="90000"/>
              </a:lnSpc>
            </a:pPr>
            <a:r>
              <a:rPr lang="nb-NO" dirty="0" smtClean="0">
                <a:latin typeface="Arial" pitchFamily="34" charset="0"/>
              </a:rPr>
              <a:t>Til å begynne med, da den menneskelige økonomien var liten i forhold til miljø og naturresurser, kunne økonomien vokse så mye den ville. Men når samlet økonomisk aktivitet legger beslag på </a:t>
            </a:r>
            <a:r>
              <a:rPr lang="nb-NO" dirty="0" err="1" smtClean="0">
                <a:latin typeface="Arial" pitchFamily="34" charset="0"/>
              </a:rPr>
              <a:t>på</a:t>
            </a:r>
            <a:r>
              <a:rPr lang="nb-NO" dirty="0" smtClean="0">
                <a:latin typeface="Arial" pitchFamily="34" charset="0"/>
              </a:rPr>
              <a:t> mesteparten av jordens overflate og havressurser havner økonomien i en annen </a:t>
            </a:r>
            <a:r>
              <a:rPr lang="nb-NO" dirty="0" err="1" smtClean="0">
                <a:latin typeface="Arial" pitchFamily="34" charset="0"/>
              </a:rPr>
              <a:t>situvasjon</a:t>
            </a:r>
            <a:r>
              <a:rPr lang="nb-NO" dirty="0" smtClean="0">
                <a:latin typeface="Arial" pitchFamily="34" charset="0"/>
              </a:rPr>
              <a:t>. Jorden rammes av kreft.</a:t>
            </a:r>
          </a:p>
          <a:p>
            <a:pPr eaLnBrk="1" hangingPunct="1">
              <a:lnSpc>
                <a:spcPct val="90000"/>
              </a:lnSpc>
            </a:pPr>
            <a:endParaRPr lang="nb-NO"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”Med tvilen som salgsvare”</a:t>
            </a:r>
            <a:endParaRPr lang="nb-NO" dirty="0"/>
          </a:p>
        </p:txBody>
      </p:sp>
      <p:sp>
        <p:nvSpPr>
          <p:cNvPr id="4" name="Plassholder for lysbildenummer 3"/>
          <p:cNvSpPr>
            <a:spLocks noGrp="1"/>
          </p:cNvSpPr>
          <p:nvPr>
            <p:ph type="sldNum" sz="quarter" idx="10"/>
          </p:nvPr>
        </p:nvSpPr>
        <p:spPr/>
        <p:txBody>
          <a:bodyPr/>
          <a:lstStyle/>
          <a:p>
            <a:fld id="{FE03C043-318E-4323-9D92-BBBE14FDEE96}" type="slidenum">
              <a:rPr lang="nb-NO" smtClean="0"/>
              <a:pPr/>
              <a:t>13</a:t>
            </a:fld>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latin typeface="Arial" pitchFamily="34" charset="0"/>
              </a:rPr>
              <a:t>På 1800-tallet hadde vi, i likhet med det meste av Europa, et langsiktig kjempeprosjekt med frigjøring og oppbygging av en nasjonalstat med nasjonal identitet, nasjonalt språk, nasjonal kunst, historieskrivning osv. Nasjonalromantikken blomstret. Det hele parallelt med demokratisering. Det var en formidabel dugnad av kunstnere, intellektuelle og politikere.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latin typeface="Arial" pitchFamily="34" charset="0"/>
            </a:endParaRPr>
          </a:p>
          <a:p>
            <a:pPr eaLnBrk="1" hangingPunct="1"/>
            <a:r>
              <a:rPr lang="nb-NO" dirty="0" smtClean="0">
                <a:latin typeface="Arial" pitchFamily="34" charset="0"/>
              </a:rPr>
              <a:t>1900-tallet hadde også sitt 100-årsmål og langsiktige strategier for å nå dem. Det var et materielt knapphetsproblem som skulle løses, det var en langsiktig kamp om fordeling av godene, det var industrialisering og oppbygging av velferdsstaten. Politiske partier ble dannet og utviklet på grunnlag av klassekamp og langsiktige ideologier. Denne bakgrunnen var felles for sosialister, konservative og liberalister. </a:t>
            </a:r>
          </a:p>
          <a:p>
            <a:pPr eaLnBrk="1" hangingPunct="1"/>
            <a:r>
              <a:rPr lang="nb-NO" dirty="0" smtClean="0">
                <a:latin typeface="Arial" pitchFamily="34" charset="0"/>
              </a:rPr>
              <a:t>Norge lyktes over all måte i begge omganger. Hundreårsmålene ble realisert både på 1800- og 1900-tallet – først nasjonalstaten, deretter velferdsstaten. Vi fikk vår nasjonale selvstendighet og vårt demokrati. Ikke minst fikk vi fikk en velstand og en fordeling som Norge med rette kan være stolt av. </a:t>
            </a:r>
          </a:p>
          <a:p>
            <a:pPr eaLnBrk="1" hangingPunct="1"/>
            <a:endParaRPr lang="nb-NO" dirty="0" smtClean="0">
              <a:latin typeface="Arial" pitchFamily="34" charset="0"/>
            </a:endParaRPr>
          </a:p>
          <a:p>
            <a:pPr eaLnBrk="1" hangingPunct="1"/>
            <a:r>
              <a:rPr lang="nb-NO" dirty="0" smtClean="0">
                <a:latin typeface="Arial" pitchFamily="34" charset="0"/>
              </a:rPr>
              <a:t>Visjonære mål er erstattet av et diffust ønske om ”mer av det samme”. Men vi er kommet til et punkt der mer av det samme skaper flere problemer enn det løser. To prosent reell årlig vekst i økonomien er i dag regnet som moderat, men over 100 år fører det til en 7-dobling av boliger, hytter, biler, båter, mat, klær og reiser. Tre prosent vekst gir en 19-dobling. 100 år – et langt menneskeliv – setter ting i perspektiv. Å fjerne den materielle knappheten var åpenbart meningsfullt. Å hope opp velstand er ikke like meningsfullt. </a:t>
            </a:r>
          </a:p>
          <a:p>
            <a:pPr eaLnBrk="1" hangingPunct="1"/>
            <a:endParaRPr lang="nb-NO" dirty="0" smtClean="0">
              <a:latin typeface="Arial" pitchFamily="34" charset="0"/>
            </a:endParaRPr>
          </a:p>
          <a:p>
            <a:pPr eaLnBrk="1" hangingPunct="1"/>
            <a:r>
              <a:rPr lang="nb-NO" dirty="0" smtClean="0">
                <a:latin typeface="Arial" pitchFamily="34" charset="0"/>
              </a:rPr>
              <a:t>Jorda setter grenser for vekst.</a:t>
            </a:r>
          </a:p>
          <a:p>
            <a:pPr eaLnBrk="1" hangingPunct="1"/>
            <a:r>
              <a:rPr lang="nb-NO" dirty="0" smtClean="0">
                <a:latin typeface="Arial" pitchFamily="34" charset="0"/>
              </a:rPr>
              <a:t>Allerede midt </a:t>
            </a:r>
            <a:r>
              <a:rPr lang="nb-NO" dirty="0" err="1" smtClean="0">
                <a:latin typeface="Arial" pitchFamily="34" charset="0"/>
              </a:rPr>
              <a:t>ppå</a:t>
            </a:r>
            <a:r>
              <a:rPr lang="nb-NO" dirty="0" smtClean="0">
                <a:latin typeface="Arial" pitchFamily="34" charset="0"/>
              </a:rPr>
              <a:t> 1970 tallet passerte vi grensen hvor vi totalt sett tok ut mer enn </a:t>
            </a:r>
          </a:p>
          <a:p>
            <a:pPr eaLnBrk="1" hangingPunct="1"/>
            <a:r>
              <a:rPr lang="nb-NO" b="1" dirty="0" smtClean="0">
                <a:latin typeface="Arial" pitchFamily="34" charset="0"/>
              </a:rPr>
              <a:t>Økologisk fotavtrykk</a:t>
            </a:r>
          </a:p>
          <a:p>
            <a:pPr eaLnBrk="1" hangingPunct="1"/>
            <a:r>
              <a:rPr lang="nb-NO" b="1" dirty="0" smtClean="0">
                <a:latin typeface="Arial" pitchFamily="34" charset="0"/>
              </a:rPr>
              <a:t>Fra </a:t>
            </a:r>
            <a:r>
              <a:rPr lang="nb-NO" b="1" dirty="0" err="1" smtClean="0">
                <a:latin typeface="Arial" pitchFamily="34" charset="0"/>
              </a:rPr>
              <a:t>Wikipedia</a:t>
            </a:r>
            <a:r>
              <a:rPr lang="nb-NO" b="1" dirty="0" smtClean="0">
                <a:latin typeface="Arial" pitchFamily="34" charset="0"/>
              </a:rPr>
              <a:t>, den frie encyklopedi</a:t>
            </a:r>
          </a:p>
          <a:p>
            <a:pPr eaLnBrk="1" hangingPunct="1"/>
            <a:r>
              <a:rPr lang="nb-NO" dirty="0" smtClean="0">
                <a:latin typeface="Arial" pitchFamily="34" charset="0"/>
              </a:rPr>
              <a:t>Gå til: </a:t>
            </a:r>
            <a:r>
              <a:rPr lang="nb-NO" dirty="0" smtClean="0">
                <a:latin typeface="Arial" pitchFamily="34" charset="0"/>
                <a:hlinkClick r:id="" action="ppaction://noaction"/>
              </a:rPr>
              <a:t>navigasjon</a:t>
            </a:r>
            <a:r>
              <a:rPr lang="nb-NO" dirty="0" smtClean="0">
                <a:latin typeface="Arial" pitchFamily="34" charset="0"/>
              </a:rPr>
              <a:t>, </a:t>
            </a:r>
            <a:r>
              <a:rPr lang="nb-NO" dirty="0" smtClean="0">
                <a:latin typeface="Arial" pitchFamily="34" charset="0"/>
                <a:hlinkClick r:id="" action="ppaction://noaction"/>
              </a:rPr>
              <a:t>søk</a:t>
            </a:r>
            <a:endParaRPr lang="nb-NO" dirty="0" smtClean="0">
              <a:latin typeface="Arial" pitchFamily="34" charset="0"/>
            </a:endParaRPr>
          </a:p>
          <a:p>
            <a:pPr eaLnBrk="1" hangingPunct="1"/>
            <a:r>
              <a:rPr lang="nb-NO" dirty="0" smtClean="0">
                <a:latin typeface="Arial" pitchFamily="34" charset="0"/>
              </a:rPr>
              <a:t>Et </a:t>
            </a:r>
            <a:r>
              <a:rPr lang="nb-NO" b="1" dirty="0" smtClean="0">
                <a:latin typeface="Arial" pitchFamily="34" charset="0"/>
              </a:rPr>
              <a:t>økologisk fotavtrykk</a:t>
            </a:r>
            <a:r>
              <a:rPr lang="nb-NO" dirty="0" smtClean="0">
                <a:latin typeface="Arial" pitchFamily="34" charset="0"/>
              </a:rPr>
              <a:t> er en metafor som gir et tall for hvor mye produktivt jord- og vannareal som kreves for å produsere ressursene vi trenger for å opprettholde vår levestandard og for å absorbere våre utslipp. Uttrykket ble først brukt av den </a:t>
            </a:r>
            <a:r>
              <a:rPr lang="nb-NO" dirty="0" smtClean="0">
                <a:latin typeface="Arial" pitchFamily="34" charset="0"/>
                <a:hlinkClick r:id="rId3" tooltip="Canada"/>
              </a:rPr>
              <a:t>kanadiske</a:t>
            </a:r>
            <a:r>
              <a:rPr lang="nb-NO" dirty="0" smtClean="0">
                <a:latin typeface="Arial" pitchFamily="34" charset="0"/>
              </a:rPr>
              <a:t> professoren William Rees i </a:t>
            </a:r>
            <a:r>
              <a:rPr lang="nb-NO" dirty="0" smtClean="0">
                <a:latin typeface="Arial" pitchFamily="34" charset="0"/>
                <a:hlinkClick r:id="rId4" tooltip="1992"/>
              </a:rPr>
              <a:t>1992</a:t>
            </a:r>
            <a:r>
              <a:rPr lang="nb-NO" dirty="0" smtClean="0">
                <a:latin typeface="Arial" pitchFamily="34" charset="0"/>
              </a:rPr>
              <a:t>.</a:t>
            </a:r>
          </a:p>
          <a:p>
            <a:pPr eaLnBrk="1" hangingPunct="1"/>
            <a:r>
              <a:rPr lang="nb-NO" dirty="0" smtClean="0">
                <a:latin typeface="Arial" pitchFamily="34" charset="0"/>
              </a:rPr>
              <a:t>Måling av det økologiske fotavtrykket er nå en vanlig metode brukt omkring i verden for å få en indikator på miljømessig </a:t>
            </a:r>
            <a:r>
              <a:rPr lang="nb-NO" dirty="0" smtClean="0">
                <a:latin typeface="Arial" pitchFamily="34" charset="0"/>
                <a:hlinkClick r:id="rId5" tooltip="Bærekraft"/>
              </a:rPr>
              <a:t>bærekraft</a:t>
            </a:r>
            <a:r>
              <a:rPr lang="nb-NO" dirty="0" smtClean="0">
                <a:latin typeface="Arial" pitchFamily="34" charset="0"/>
              </a:rPr>
              <a:t>. Det kan brukes til å måle og regulere ressursforbruket i en økonomisk enhet. Det brukes ofte til å måle bærekraften til produksjons- og servicebedrifter, organisasjoner, regioner og nasjoner</a:t>
            </a:r>
          </a:p>
          <a:p>
            <a:pPr eaLnBrk="1" hangingPunct="1"/>
            <a:endParaRPr lang="nb-NO" dirty="0" smtClean="0">
              <a:latin typeface="Arial" pitchFamily="34" charset="0"/>
            </a:endParaRPr>
          </a:p>
          <a:p>
            <a:pPr eaLnBrk="1" hangingPunct="1"/>
            <a:endParaRPr lang="nb-NO"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latin typeface="Arial" pitchFamily="34" charset="0"/>
            </a:endParaRPr>
          </a:p>
          <a:p>
            <a:endParaRPr lang="nb-NO" dirty="0"/>
          </a:p>
        </p:txBody>
      </p:sp>
      <p:sp>
        <p:nvSpPr>
          <p:cNvPr id="4" name="Plassholder for lysbildenummer 3"/>
          <p:cNvSpPr>
            <a:spLocks noGrp="1"/>
          </p:cNvSpPr>
          <p:nvPr>
            <p:ph type="sldNum" sz="quarter" idx="10"/>
          </p:nvPr>
        </p:nvSpPr>
        <p:spPr/>
        <p:txBody>
          <a:bodyPr/>
          <a:lstStyle/>
          <a:p>
            <a:fld id="{FE03C043-318E-4323-9D92-BBBE14FDEE96}" type="slidenum">
              <a:rPr lang="nb-NO" smtClean="0"/>
              <a:pPr/>
              <a:t>14</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A43F588-EAA4-4D42-AD73-AAD75835CE85}" type="slidenum">
              <a:rPr lang="nb-NO" smtClean="0"/>
              <a:pPr/>
              <a:t>16</a:t>
            </a:fld>
            <a:endParaRPr lang="nb-NO"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nb-NO" smtClean="0"/>
              <a:t>Hvilke spørsmål må og skal stilles? Hva gir et spørsmål kraft?</a:t>
            </a:r>
          </a:p>
          <a:p>
            <a:pPr eaLnBrk="1" hangingPunct="1"/>
            <a:r>
              <a:rPr lang="nb-NO" smtClean="0"/>
              <a:t>Et paradigmeskifte skjer når spørsmål blir stilt innenfor et paradigme som bare kan bli stilt på utsiden?</a:t>
            </a:r>
          </a:p>
          <a:p>
            <a:pPr eaLnBrk="1" hangingPunct="1"/>
            <a:r>
              <a:rPr lang="nb-NO" smtClean="0"/>
              <a:t>Eksempler; vi ser ikke skogen for bare trær!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a:buFont typeface="Arial" pitchFamily="34" charset="0"/>
              <a:buChar char="•"/>
            </a:pPr>
            <a:r>
              <a:rPr lang="nb-NO" dirty="0" smtClean="0"/>
              <a:t>Debatten; Lat. </a:t>
            </a:r>
            <a:r>
              <a:rPr lang="nb-NO" dirty="0" err="1" smtClean="0"/>
              <a:t>Debatere</a:t>
            </a:r>
            <a:r>
              <a:rPr lang="nb-NO" dirty="0" smtClean="0"/>
              <a:t> , slå ned. Få noe fastslått. Krigens ord, slå ned, vinne en kamp. Eksempel; TV- debatter med </a:t>
            </a:r>
            <a:r>
              <a:rPr lang="nb-NO" dirty="0" err="1" smtClean="0"/>
              <a:t>terningskast</a:t>
            </a:r>
            <a:endParaRPr lang="nb-NO" dirty="0" smtClean="0"/>
          </a:p>
          <a:p>
            <a:pPr>
              <a:buFont typeface="Arial" pitchFamily="34" charset="0"/>
              <a:buChar char="•"/>
            </a:pPr>
            <a:r>
              <a:rPr lang="nb-NO" dirty="0" smtClean="0"/>
              <a:t>Monolog; </a:t>
            </a:r>
            <a:r>
              <a:rPr lang="nb-NO" dirty="0" err="1" smtClean="0"/>
              <a:t>enesamtale</a:t>
            </a:r>
            <a:r>
              <a:rPr lang="nb-NO" dirty="0" smtClean="0"/>
              <a:t>, eller foredrag uten tilbakemelding, eller respons. Oppslukt av seg selv. Eller prestens tale, politikerens valgtale,</a:t>
            </a:r>
            <a:r>
              <a:rPr lang="nb-NO" baseline="0" dirty="0" smtClean="0"/>
              <a:t> formaning</a:t>
            </a:r>
            <a:endParaRPr lang="nb-NO" dirty="0" smtClean="0"/>
          </a:p>
          <a:p>
            <a:pPr>
              <a:buFont typeface="Arial" pitchFamily="34" charset="0"/>
              <a:buChar char="•"/>
            </a:pPr>
            <a:r>
              <a:rPr lang="nb-NO" dirty="0" smtClean="0"/>
              <a:t>Diskusjon; lat. Diskutere – skille</a:t>
            </a:r>
            <a:r>
              <a:rPr lang="nb-NO" baseline="0" dirty="0" smtClean="0"/>
              <a:t> ut – rive fra hverandre, skiller person og sak. Se nøye på delene, ord, utsagn. Avhengige av presise definisjoner. Kunnskap gjennom uenighet; akademia / forskning</a:t>
            </a:r>
          </a:p>
          <a:p>
            <a:pPr>
              <a:buFont typeface="Arial" pitchFamily="34" charset="0"/>
              <a:buChar char="•"/>
            </a:pPr>
            <a:r>
              <a:rPr lang="nb-NO" baseline="0" dirty="0" smtClean="0"/>
              <a:t>Forhandling; før handling. Hva man skal / ikke skal. Taktikk; næringsliv, byråkratiet, forskning</a:t>
            </a:r>
          </a:p>
          <a:p>
            <a:pPr>
              <a:buFont typeface="Arial" pitchFamily="34" charset="0"/>
              <a:buChar char="•"/>
            </a:pPr>
            <a:r>
              <a:rPr lang="nb-NO" baseline="0" dirty="0" smtClean="0"/>
              <a:t>Dialog; Greske dias logos ; gjennom ordet. Samtale, brukes om mange type samtaler, den strenge fortolkning; en samtale hvis mål er å forstå den andre. Ikke mål å bli enig men å finne en felles forståelse. Dialogen er et samarbeidsprosjekt der deltagerne jobber mot et felles mål</a:t>
            </a:r>
            <a:endParaRPr lang="nb-NO" dirty="0"/>
          </a:p>
        </p:txBody>
      </p:sp>
      <p:sp>
        <p:nvSpPr>
          <p:cNvPr id="4" name="Plassholder for lysbildenummer 3"/>
          <p:cNvSpPr>
            <a:spLocks noGrp="1"/>
          </p:cNvSpPr>
          <p:nvPr>
            <p:ph type="sldNum" sz="quarter" idx="10"/>
          </p:nvPr>
        </p:nvSpPr>
        <p:spPr/>
        <p:txBody>
          <a:bodyPr/>
          <a:lstStyle/>
          <a:p>
            <a:fld id="{0076A9C5-1DB9-4026-93A9-8AF7398D3DFF}" type="slidenum">
              <a:rPr lang="nb-NO" smtClean="0"/>
              <a:pPr/>
              <a:t>19</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Ref idx="1003">
        <a:schemeClr val="bg2"/>
      </p:bgRef>
    </p:bg>
    <p:spTree>
      <p:nvGrpSpPr>
        <p:cNvPr id="1" name=""/>
        <p:cNvGrpSpPr/>
        <p:nvPr/>
      </p:nvGrpSpPr>
      <p:grpSpPr>
        <a:xfrm>
          <a:off x="0" y="0"/>
          <a:ext cx="0" cy="0"/>
          <a:chOff x="0" y="0"/>
          <a:chExt cx="0" cy="0"/>
        </a:xfrm>
      </p:grpSpPr>
      <p:grpSp>
        <p:nvGrpSpPr>
          <p:cNvPr id="7" name="Group 16"/>
          <p:cNvGrpSpPr/>
          <p:nvPr/>
        </p:nvGrpSpPr>
        <p:grpSpPr>
          <a:xfrm>
            <a:off x="0" y="3268345"/>
            <a:ext cx="9144000" cy="146304"/>
            <a:chOff x="0" y="3268345"/>
            <a:chExt cx="9144000" cy="146304"/>
          </a:xfrm>
        </p:grpSpPr>
        <p:sp>
          <p:nvSpPr>
            <p:cNvPr id="13"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nb-NO" smtClean="0"/>
              <a:t>Klikk for å redigere tittelstil</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a:p>
        </p:txBody>
      </p:sp>
      <p:sp>
        <p:nvSpPr>
          <p:cNvPr id="4" name="Date Placeholder 3"/>
          <p:cNvSpPr>
            <a:spLocks noGrp="1"/>
          </p:cNvSpPr>
          <p:nvPr>
            <p:ph type="dt" sz="half" idx="10"/>
          </p:nvPr>
        </p:nvSpPr>
        <p:spPr/>
        <p:txBody>
          <a:bodyPr/>
          <a:lstStyle/>
          <a:p>
            <a:fld id="{3CF28F67-FF27-490A-BF6C-00A04A3F2405}" type="datetime1">
              <a:rPr lang="nb-NO" smtClean="0"/>
              <a:pPr/>
              <a:t>29.10.2010</a:t>
            </a:fld>
            <a:endParaRPr lang="nb-NO"/>
          </a:p>
        </p:txBody>
      </p:sp>
      <p:sp>
        <p:nvSpPr>
          <p:cNvPr id="5" name="Footer Placeholder 4"/>
          <p:cNvSpPr>
            <a:spLocks noGrp="1"/>
          </p:cNvSpPr>
          <p:nvPr>
            <p:ph type="ftr" sz="quarter" idx="11"/>
          </p:nvPr>
        </p:nvSpPr>
        <p:spPr/>
        <p:txBody>
          <a:bodyPr/>
          <a:lstStyle/>
          <a:p>
            <a:r>
              <a:rPr lang="nb-NO" smtClean="0"/>
              <a:t>Klimadag på Sortland 29 oktober 2010</a:t>
            </a:r>
            <a:endParaRPr lang="nb-NO"/>
          </a:p>
        </p:txBody>
      </p:sp>
      <p:sp>
        <p:nvSpPr>
          <p:cNvPr id="6" name="Slide Number Placeholder 5"/>
          <p:cNvSpPr>
            <a:spLocks noGrp="1"/>
          </p:cNvSpPr>
          <p:nvPr>
            <p:ph type="sldNum" sz="quarter" idx="12"/>
          </p:nvPr>
        </p:nvSpPr>
        <p:spPr/>
        <p:txBody>
          <a:bodyPr/>
          <a:lstStyle/>
          <a:p>
            <a:fld id="{42645C7B-08E0-40D1-B7BD-D92CC2599F82}" type="slidenum">
              <a:rPr lang="nb-NO" smtClean="0"/>
              <a:pPr/>
              <a:t>‹#›</a:t>
            </a:fld>
            <a:endParaRPr lang="nb-NO"/>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oddrett tekst">
    <p:bg>
      <p:bgRef idx="1003">
        <a:schemeClr val="bg2"/>
      </p:bgRef>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EFF7534C-F598-4EE5-A844-E53B7E0D0B4A}" type="datetime1">
              <a:rPr lang="nb-NO" smtClean="0"/>
              <a:pPr/>
              <a:t>29.10.2010</a:t>
            </a:fld>
            <a:endParaRPr lang="nb-NO"/>
          </a:p>
        </p:txBody>
      </p:sp>
      <p:sp>
        <p:nvSpPr>
          <p:cNvPr id="5" name="Footer Placeholder 4"/>
          <p:cNvSpPr>
            <a:spLocks noGrp="1"/>
          </p:cNvSpPr>
          <p:nvPr>
            <p:ph type="ftr" sz="quarter" idx="11"/>
          </p:nvPr>
        </p:nvSpPr>
        <p:spPr/>
        <p:txBody>
          <a:bodyPr/>
          <a:lstStyle/>
          <a:p>
            <a:r>
              <a:rPr lang="nb-NO" smtClean="0"/>
              <a:t>Klimadag på Sortland 29 oktober 2010</a:t>
            </a:r>
            <a:endParaRPr lang="nb-NO"/>
          </a:p>
        </p:txBody>
      </p:sp>
      <p:sp>
        <p:nvSpPr>
          <p:cNvPr id="6" name="Slide Number Placeholder 5"/>
          <p:cNvSpPr>
            <a:spLocks noGrp="1"/>
          </p:cNvSpPr>
          <p:nvPr>
            <p:ph type="sldNum" sz="quarter" idx="12"/>
          </p:nvPr>
        </p:nvSpPr>
        <p:spPr/>
        <p:txBody>
          <a:bodyPr/>
          <a:lstStyle/>
          <a:p>
            <a:fld id="{42645C7B-08E0-40D1-B7BD-D92CC2599F82}" type="slidenum">
              <a:rPr lang="nb-NO" smtClean="0"/>
              <a:pPr/>
              <a:t>‹#›</a:t>
            </a:fld>
            <a:endParaRPr lang="nb-NO"/>
          </a:p>
        </p:txBody>
      </p:sp>
      <p:sp>
        <p:nvSpPr>
          <p:cNvPr id="7" name="Title 6"/>
          <p:cNvSpPr>
            <a:spLocks noGrp="1"/>
          </p:cNvSpPr>
          <p:nvPr>
            <p:ph type="title"/>
          </p:nvPr>
        </p:nvSpPr>
        <p:spPr/>
        <p:txBody>
          <a:bodyPr/>
          <a:lstStyle/>
          <a:p>
            <a:r>
              <a:rPr lang="nb-NO" smtClean="0"/>
              <a:t>Klikk for å redigere tittelstil</a:t>
            </a:r>
            <a:endParaRPr lang="en-US"/>
          </a:p>
        </p:txBody>
      </p:sp>
      <p:grpSp>
        <p:nvGrpSpPr>
          <p:cNvPr id="2" name="Group 7"/>
          <p:cNvGrpSpPr/>
          <p:nvPr/>
        </p:nvGrpSpPr>
        <p:grpSpPr>
          <a:xfrm flipH="1">
            <a:off x="0" y="1371600"/>
            <a:ext cx="9144000" cy="73152"/>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nb-NO" smtClean="0"/>
              <a:t>Klikk for å redigere tittelstil</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a:xfrm>
            <a:off x="6839712" y="6356350"/>
            <a:ext cx="1868424" cy="365125"/>
          </a:xfrm>
        </p:spPr>
        <p:txBody>
          <a:bodyPr/>
          <a:lstStyle/>
          <a:p>
            <a:fld id="{232477E3-1D07-4E63-9DBF-BFF26ECF5541}" type="datetime1">
              <a:rPr lang="nb-NO" smtClean="0"/>
              <a:pPr/>
              <a:t>29.10.2010</a:t>
            </a:fld>
            <a:endParaRPr lang="nb-NO"/>
          </a:p>
        </p:txBody>
      </p:sp>
      <p:sp>
        <p:nvSpPr>
          <p:cNvPr id="5" name="Footer Placeholder 4"/>
          <p:cNvSpPr>
            <a:spLocks noGrp="1"/>
          </p:cNvSpPr>
          <p:nvPr>
            <p:ph type="ftr" sz="quarter" idx="11"/>
          </p:nvPr>
        </p:nvSpPr>
        <p:spPr/>
        <p:txBody>
          <a:bodyPr/>
          <a:lstStyle/>
          <a:p>
            <a:r>
              <a:rPr lang="nb-NO" smtClean="0"/>
              <a:t>Klimadag på Sortland 29 oktober 2010</a:t>
            </a:r>
            <a:endParaRPr lang="nb-NO"/>
          </a:p>
        </p:txBody>
      </p:sp>
      <p:sp>
        <p:nvSpPr>
          <p:cNvPr id="6" name="Slide Number Placeholder 5"/>
          <p:cNvSpPr>
            <a:spLocks noGrp="1"/>
          </p:cNvSpPr>
          <p:nvPr>
            <p:ph type="sldNum" sz="quarter" idx="12"/>
          </p:nvPr>
        </p:nvSpPr>
        <p:spPr/>
        <p:txBody>
          <a:bodyPr/>
          <a:lstStyle/>
          <a:p>
            <a:fld id="{42645C7B-08E0-40D1-B7BD-D92CC2599F82}" type="slidenum">
              <a:rPr lang="nb-NO" smtClean="0"/>
              <a:pPr/>
              <a:t>‹#›</a:t>
            </a:fld>
            <a:endParaRPr lang="nb-NO"/>
          </a:p>
        </p:txBody>
      </p:sp>
      <p:grpSp>
        <p:nvGrpSpPr>
          <p:cNvPr id="7" name="Group 6"/>
          <p:cNvGrpSpPr/>
          <p:nvPr/>
        </p:nvGrpSpPr>
        <p:grpSpPr>
          <a:xfrm rot="5400000" flipH="1">
            <a:off x="3332988" y="3384804"/>
            <a:ext cx="6867144" cy="73152"/>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4626547"/>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887E3E4F-59FC-4E88-A993-08037BB4619E}" type="datetime1">
              <a:rPr lang="nb-NO" smtClean="0"/>
              <a:pPr/>
              <a:t>29.10.2010</a:t>
            </a:fld>
            <a:endParaRPr lang="nb-NO"/>
          </a:p>
        </p:txBody>
      </p:sp>
      <p:sp>
        <p:nvSpPr>
          <p:cNvPr id="5" name="Footer Placeholder 4"/>
          <p:cNvSpPr>
            <a:spLocks noGrp="1"/>
          </p:cNvSpPr>
          <p:nvPr>
            <p:ph type="ftr" sz="quarter" idx="11"/>
          </p:nvPr>
        </p:nvSpPr>
        <p:spPr/>
        <p:txBody>
          <a:bodyPr/>
          <a:lstStyle/>
          <a:p>
            <a:r>
              <a:rPr lang="nb-NO" smtClean="0"/>
              <a:t>Klimadag på Sortland 29 oktober 2010</a:t>
            </a:r>
            <a:endParaRPr lang="nb-NO"/>
          </a:p>
        </p:txBody>
      </p:sp>
      <p:sp>
        <p:nvSpPr>
          <p:cNvPr id="6" name="Slide Number Placeholder 5"/>
          <p:cNvSpPr>
            <a:spLocks noGrp="1"/>
          </p:cNvSpPr>
          <p:nvPr>
            <p:ph type="sldNum" sz="quarter" idx="12"/>
          </p:nvPr>
        </p:nvSpPr>
        <p:spPr/>
        <p:txBody>
          <a:bodyPr/>
          <a:lstStyle/>
          <a:p>
            <a:fld id="{42645C7B-08E0-40D1-B7BD-D92CC2599F82}" type="slidenum">
              <a:rPr lang="nb-NO" smtClean="0"/>
              <a:pPr/>
              <a:t>‹#›</a:t>
            </a:fld>
            <a:endParaRPr lang="nb-NO"/>
          </a:p>
        </p:txBody>
      </p:sp>
      <p:grpSp>
        <p:nvGrpSpPr>
          <p:cNvPr id="2" name="Group 13"/>
          <p:cNvGrpSpPr/>
          <p:nvPr/>
        </p:nvGrpSpPr>
        <p:grpSpPr>
          <a:xfrm>
            <a:off x="0" y="13716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8"/>
          <p:cNvSpPr>
            <a:spLocks noGrp="1"/>
          </p:cNvSpPr>
          <p:nvPr>
            <p:ph type="title"/>
          </p:nvPr>
        </p:nvSpPr>
        <p:spPr/>
        <p:txBody>
          <a:bodyPr/>
          <a:lstStyle/>
          <a:p>
            <a:r>
              <a:rPr lang="nb-NO" smtClean="0"/>
              <a:t>Klikk for å redigere tittelstil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nb-NO" smtClean="0"/>
              <a:t>Klikk for å redigere tittelstil</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97C99925-BF38-48AB-9CE7-20C72ADC0F6D}" type="datetime1">
              <a:rPr lang="nb-NO" smtClean="0"/>
              <a:pPr/>
              <a:t>29.10.2010</a:t>
            </a:fld>
            <a:endParaRPr lang="nb-NO"/>
          </a:p>
        </p:txBody>
      </p:sp>
      <p:sp>
        <p:nvSpPr>
          <p:cNvPr id="5" name="Footer Placeholder 4"/>
          <p:cNvSpPr>
            <a:spLocks noGrp="1"/>
          </p:cNvSpPr>
          <p:nvPr>
            <p:ph type="ftr" sz="quarter" idx="11"/>
          </p:nvPr>
        </p:nvSpPr>
        <p:spPr/>
        <p:txBody>
          <a:bodyPr/>
          <a:lstStyle/>
          <a:p>
            <a:r>
              <a:rPr lang="nb-NO" smtClean="0"/>
              <a:t>Klimadag på Sortland 29 oktober 2010</a:t>
            </a:r>
            <a:endParaRPr lang="nb-NO"/>
          </a:p>
        </p:txBody>
      </p:sp>
      <p:sp>
        <p:nvSpPr>
          <p:cNvPr id="6" name="Slide Number Placeholder 5"/>
          <p:cNvSpPr>
            <a:spLocks noGrp="1"/>
          </p:cNvSpPr>
          <p:nvPr>
            <p:ph type="sldNum" sz="quarter" idx="12"/>
          </p:nvPr>
        </p:nvSpPr>
        <p:spPr/>
        <p:txBody>
          <a:bodyPr/>
          <a:lstStyle/>
          <a:p>
            <a:fld id="{42645C7B-08E0-40D1-B7BD-D92CC2599F82}" type="slidenum">
              <a:rPr lang="nb-NO" smtClean="0"/>
              <a:pPr/>
              <a:t>‹#›</a:t>
            </a:fld>
            <a:endParaRPr lang="nb-NO"/>
          </a:p>
        </p:txBody>
      </p:sp>
      <p:grpSp>
        <p:nvGrpSpPr>
          <p:cNvPr id="7" name="Group 12"/>
          <p:cNvGrpSpPr/>
          <p:nvPr/>
        </p:nvGrpSpPr>
        <p:grpSpPr>
          <a:xfrm flipH="1">
            <a:off x="0" y="4228465"/>
            <a:ext cx="9144000" cy="146304"/>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o innholdsdel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Date Placeholder 4"/>
          <p:cNvSpPr>
            <a:spLocks noGrp="1"/>
          </p:cNvSpPr>
          <p:nvPr>
            <p:ph type="dt" sz="half" idx="10"/>
          </p:nvPr>
        </p:nvSpPr>
        <p:spPr/>
        <p:txBody>
          <a:bodyPr/>
          <a:lstStyle/>
          <a:p>
            <a:fld id="{07F093EB-AC14-4EED-B779-E0D3B359BE2F}" type="datetime1">
              <a:rPr lang="nb-NO" smtClean="0"/>
              <a:pPr/>
              <a:t>29.10.2010</a:t>
            </a:fld>
            <a:endParaRPr lang="nb-NO"/>
          </a:p>
        </p:txBody>
      </p:sp>
      <p:sp>
        <p:nvSpPr>
          <p:cNvPr id="6" name="Footer Placeholder 5"/>
          <p:cNvSpPr>
            <a:spLocks noGrp="1"/>
          </p:cNvSpPr>
          <p:nvPr>
            <p:ph type="ftr" sz="quarter" idx="11"/>
          </p:nvPr>
        </p:nvSpPr>
        <p:spPr/>
        <p:txBody>
          <a:bodyPr/>
          <a:lstStyle/>
          <a:p>
            <a:r>
              <a:rPr lang="nb-NO" smtClean="0"/>
              <a:t>Klimadag på Sortland 29 oktober 2010</a:t>
            </a:r>
            <a:endParaRPr lang="nb-NO"/>
          </a:p>
        </p:txBody>
      </p:sp>
      <p:sp>
        <p:nvSpPr>
          <p:cNvPr id="7" name="Slide Number Placeholder 6"/>
          <p:cNvSpPr>
            <a:spLocks noGrp="1"/>
          </p:cNvSpPr>
          <p:nvPr>
            <p:ph type="sldNum" sz="quarter" idx="12"/>
          </p:nvPr>
        </p:nvSpPr>
        <p:spPr/>
        <p:txBody>
          <a:bodyPr/>
          <a:lstStyle/>
          <a:p>
            <a:fld id="{42645C7B-08E0-40D1-B7BD-D92CC2599F82}" type="slidenum">
              <a:rPr lang="nb-NO" smtClean="0"/>
              <a:pPr/>
              <a:t>‹#›</a:t>
            </a:fld>
            <a:endParaRPr lang="nb-NO"/>
          </a:p>
        </p:txBody>
      </p:sp>
      <p:sp>
        <p:nvSpPr>
          <p:cNvPr id="14" name="Title 13"/>
          <p:cNvSpPr>
            <a:spLocks noGrp="1"/>
          </p:cNvSpPr>
          <p:nvPr>
            <p:ph type="title"/>
          </p:nvPr>
        </p:nvSpPr>
        <p:spPr/>
        <p:txBody>
          <a:bodyPr/>
          <a:lstStyle/>
          <a:p>
            <a:r>
              <a:rPr lang="nb-NO" smtClean="0"/>
              <a:t>Klikk for å redigere tittelstil</a:t>
            </a:r>
            <a:endParaRPr lang="en-US"/>
          </a:p>
        </p:txBody>
      </p:sp>
      <p:grpSp>
        <p:nvGrpSpPr>
          <p:cNvPr id="2" name="Group 14"/>
          <p:cNvGrpSpPr/>
          <p:nvPr/>
        </p:nvGrpSpPr>
        <p:grpSpPr>
          <a:xfrm>
            <a:off x="0" y="1371600"/>
            <a:ext cx="9144000" cy="73152"/>
            <a:chOff x="0" y="3268345"/>
            <a:chExt cx="9144000" cy="146304"/>
          </a:xfrm>
        </p:grpSpPr>
        <p:sp>
          <p:nvSpPr>
            <p:cNvPr id="1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Date Placeholder 6"/>
          <p:cNvSpPr>
            <a:spLocks noGrp="1"/>
          </p:cNvSpPr>
          <p:nvPr>
            <p:ph type="dt" sz="half" idx="10"/>
          </p:nvPr>
        </p:nvSpPr>
        <p:spPr/>
        <p:txBody>
          <a:bodyPr/>
          <a:lstStyle/>
          <a:p>
            <a:fld id="{92BF7DA3-F45D-4979-94D6-47B2872B2668}" type="datetime1">
              <a:rPr lang="nb-NO" smtClean="0"/>
              <a:pPr/>
              <a:t>29.10.2010</a:t>
            </a:fld>
            <a:endParaRPr lang="nb-NO"/>
          </a:p>
        </p:txBody>
      </p:sp>
      <p:sp>
        <p:nvSpPr>
          <p:cNvPr id="8" name="Footer Placeholder 7"/>
          <p:cNvSpPr>
            <a:spLocks noGrp="1"/>
          </p:cNvSpPr>
          <p:nvPr>
            <p:ph type="ftr" sz="quarter" idx="11"/>
          </p:nvPr>
        </p:nvSpPr>
        <p:spPr/>
        <p:txBody>
          <a:bodyPr/>
          <a:lstStyle/>
          <a:p>
            <a:r>
              <a:rPr lang="nb-NO" smtClean="0"/>
              <a:t>Klimadag på Sortland 29 oktober 2010</a:t>
            </a:r>
            <a:endParaRPr lang="nb-NO"/>
          </a:p>
        </p:txBody>
      </p:sp>
      <p:sp>
        <p:nvSpPr>
          <p:cNvPr id="9" name="Slide Number Placeholder 8"/>
          <p:cNvSpPr>
            <a:spLocks noGrp="1"/>
          </p:cNvSpPr>
          <p:nvPr>
            <p:ph type="sldNum" sz="quarter" idx="12"/>
          </p:nvPr>
        </p:nvSpPr>
        <p:spPr/>
        <p:txBody>
          <a:bodyPr/>
          <a:lstStyle/>
          <a:p>
            <a:fld id="{42645C7B-08E0-40D1-B7BD-D92CC2599F82}" type="slidenum">
              <a:rPr lang="nb-NO" smtClean="0"/>
              <a:pPr/>
              <a:t>‹#›</a:t>
            </a:fld>
            <a:endParaRPr lang="nb-NO"/>
          </a:p>
        </p:txBody>
      </p:sp>
      <p:sp>
        <p:nvSpPr>
          <p:cNvPr id="16" name="Title 15"/>
          <p:cNvSpPr>
            <a:spLocks noGrp="1"/>
          </p:cNvSpPr>
          <p:nvPr>
            <p:ph type="title"/>
          </p:nvPr>
        </p:nvSpPr>
        <p:spPr/>
        <p:txBody>
          <a:bodyPr/>
          <a:lstStyle/>
          <a:p>
            <a:r>
              <a:rPr lang="nb-NO" smtClean="0"/>
              <a:t>Klikk for å redigere tittelstil</a:t>
            </a:r>
            <a:endParaRPr lang="en-US"/>
          </a:p>
        </p:txBody>
      </p:sp>
      <p:grpSp>
        <p:nvGrpSpPr>
          <p:cNvPr id="2" name="Group 16"/>
          <p:cNvGrpSpPr/>
          <p:nvPr/>
        </p:nvGrpSpPr>
        <p:grpSpPr>
          <a:xfrm>
            <a:off x="0" y="1371600"/>
            <a:ext cx="9144000" cy="73152"/>
            <a:chOff x="0" y="3268345"/>
            <a:chExt cx="9144000" cy="146304"/>
          </a:xfrm>
        </p:grpSpPr>
        <p:sp>
          <p:nvSpPr>
            <p:cNvPr id="1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5929FB0-E463-42B8-93E8-F8D969D84963}" type="datetime1">
              <a:rPr lang="nb-NO" smtClean="0"/>
              <a:pPr/>
              <a:t>29.10.2010</a:t>
            </a:fld>
            <a:endParaRPr lang="nb-NO"/>
          </a:p>
        </p:txBody>
      </p:sp>
      <p:sp>
        <p:nvSpPr>
          <p:cNvPr id="4" name="Footer Placeholder 3"/>
          <p:cNvSpPr>
            <a:spLocks noGrp="1"/>
          </p:cNvSpPr>
          <p:nvPr>
            <p:ph type="ftr" sz="quarter" idx="11"/>
          </p:nvPr>
        </p:nvSpPr>
        <p:spPr/>
        <p:txBody>
          <a:bodyPr/>
          <a:lstStyle/>
          <a:p>
            <a:r>
              <a:rPr lang="nb-NO" smtClean="0"/>
              <a:t>Klimadag på Sortland 29 oktober 2010</a:t>
            </a:r>
            <a:endParaRPr lang="nb-NO"/>
          </a:p>
        </p:txBody>
      </p:sp>
      <p:sp>
        <p:nvSpPr>
          <p:cNvPr id="5" name="Slide Number Placeholder 4"/>
          <p:cNvSpPr>
            <a:spLocks noGrp="1"/>
          </p:cNvSpPr>
          <p:nvPr>
            <p:ph type="sldNum" sz="quarter" idx="12"/>
          </p:nvPr>
        </p:nvSpPr>
        <p:spPr/>
        <p:txBody>
          <a:bodyPr/>
          <a:lstStyle/>
          <a:p>
            <a:fld id="{42645C7B-08E0-40D1-B7BD-D92CC2599F82}" type="slidenum">
              <a:rPr lang="nb-NO" smtClean="0"/>
              <a:pPr/>
              <a:t>‹#›</a:t>
            </a:fld>
            <a:endParaRPr lang="nb-NO"/>
          </a:p>
        </p:txBody>
      </p:sp>
      <p:sp>
        <p:nvSpPr>
          <p:cNvPr id="12" name="Title 11"/>
          <p:cNvSpPr>
            <a:spLocks noGrp="1"/>
          </p:cNvSpPr>
          <p:nvPr>
            <p:ph type="title"/>
          </p:nvPr>
        </p:nvSpPr>
        <p:spPr/>
        <p:txBody>
          <a:bodyPr/>
          <a:lstStyle/>
          <a:p>
            <a:r>
              <a:rPr lang="nb-NO" smtClean="0"/>
              <a:t>Klikk for å redigere tittelstil</a:t>
            </a:r>
            <a:endParaRPr lang="en-US"/>
          </a:p>
        </p:txBody>
      </p:sp>
      <p:grpSp>
        <p:nvGrpSpPr>
          <p:cNvPr id="2" name="Group 12"/>
          <p:cNvGrpSpPr/>
          <p:nvPr/>
        </p:nvGrpSpPr>
        <p:grpSpPr>
          <a:xfrm flipH="1">
            <a:off x="0" y="1371600"/>
            <a:ext cx="9144000" cy="73152"/>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F42E4-F78A-4ED2-9C70-62BD5F200699}" type="datetime1">
              <a:rPr lang="nb-NO" smtClean="0"/>
              <a:pPr/>
              <a:t>29.10.2010</a:t>
            </a:fld>
            <a:endParaRPr lang="nb-NO"/>
          </a:p>
        </p:txBody>
      </p:sp>
      <p:sp>
        <p:nvSpPr>
          <p:cNvPr id="3" name="Footer Placeholder 2"/>
          <p:cNvSpPr>
            <a:spLocks noGrp="1"/>
          </p:cNvSpPr>
          <p:nvPr>
            <p:ph type="ftr" sz="quarter" idx="11"/>
          </p:nvPr>
        </p:nvSpPr>
        <p:spPr/>
        <p:txBody>
          <a:bodyPr/>
          <a:lstStyle/>
          <a:p>
            <a:r>
              <a:rPr lang="nb-NO" smtClean="0"/>
              <a:t>Klimadag på Sortland 29 oktober 2010</a:t>
            </a:r>
            <a:endParaRPr lang="nb-NO"/>
          </a:p>
        </p:txBody>
      </p:sp>
      <p:sp>
        <p:nvSpPr>
          <p:cNvPr id="4" name="Slide Number Placeholder 3"/>
          <p:cNvSpPr>
            <a:spLocks noGrp="1"/>
          </p:cNvSpPr>
          <p:nvPr>
            <p:ph type="sldNum" sz="quarter" idx="12"/>
          </p:nvPr>
        </p:nvSpPr>
        <p:spPr/>
        <p:txBody>
          <a:bodyPr/>
          <a:lstStyle/>
          <a:p>
            <a:fld id="{42645C7B-08E0-40D1-B7BD-D92CC2599F82}" type="slidenum">
              <a:rPr lang="nb-NO" smtClean="0"/>
              <a:pPr/>
              <a:t>‹#›</a:t>
            </a:fld>
            <a:endParaRPr lang="nb-NO"/>
          </a:p>
        </p:txBody>
      </p:sp>
      <p:grpSp>
        <p:nvGrpSpPr>
          <p:cNvPr id="5" name="Group 10"/>
          <p:cNvGrpSpPr/>
          <p:nvPr/>
        </p:nvGrpSpPr>
        <p:grpSpPr>
          <a:xfrm>
            <a:off x="-9144" y="-18288"/>
            <a:ext cx="9144000" cy="146304"/>
            <a:chOff x="0" y="3268345"/>
            <a:chExt cx="9144000" cy="146304"/>
          </a:xfrm>
        </p:grpSpPr>
        <p:sp>
          <p:nvSpPr>
            <p:cNvPr id="12"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a:prstGeom prst="rect">
            <a:avLst/>
          </a:prstGeom>
        </p:spPr>
        <p:txBody>
          <a:bodyPr anchor="b">
            <a:normAutofit/>
          </a:bodyPr>
          <a:lstStyle>
            <a:lvl1pPr algn="l">
              <a:defRPr sz="2800" b="1"/>
            </a:lvl1pPr>
          </a:lstStyle>
          <a:p>
            <a:r>
              <a:rPr lang="nb-NO" smtClean="0"/>
              <a:t>Klikk for å redigere tittelstil</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2F5E3DB4-575C-4A81-8B49-590A3378842C}" type="datetime1">
              <a:rPr lang="nb-NO" smtClean="0"/>
              <a:pPr/>
              <a:t>29.10.2010</a:t>
            </a:fld>
            <a:endParaRPr lang="nb-NO"/>
          </a:p>
        </p:txBody>
      </p:sp>
      <p:sp>
        <p:nvSpPr>
          <p:cNvPr id="6" name="Footer Placeholder 5"/>
          <p:cNvSpPr>
            <a:spLocks noGrp="1"/>
          </p:cNvSpPr>
          <p:nvPr>
            <p:ph type="ftr" sz="quarter" idx="11"/>
          </p:nvPr>
        </p:nvSpPr>
        <p:spPr/>
        <p:txBody>
          <a:bodyPr/>
          <a:lstStyle/>
          <a:p>
            <a:r>
              <a:rPr lang="nb-NO" smtClean="0"/>
              <a:t>Klimadag på Sortland 29 oktober 2010</a:t>
            </a:r>
            <a:endParaRPr lang="nb-NO"/>
          </a:p>
        </p:txBody>
      </p:sp>
      <p:sp>
        <p:nvSpPr>
          <p:cNvPr id="7" name="Slide Number Placeholder 6"/>
          <p:cNvSpPr>
            <a:spLocks noGrp="1"/>
          </p:cNvSpPr>
          <p:nvPr>
            <p:ph type="sldNum" sz="quarter" idx="12"/>
          </p:nvPr>
        </p:nvSpPr>
        <p:spPr/>
        <p:txBody>
          <a:bodyPr/>
          <a:lstStyle/>
          <a:p>
            <a:fld id="{42645C7B-08E0-40D1-B7BD-D92CC2599F82}" type="slidenum">
              <a:rPr lang="nb-NO" smtClean="0"/>
              <a:pPr/>
              <a:t>‹#›</a:t>
            </a:fld>
            <a:endParaRPr lang="nb-NO"/>
          </a:p>
        </p:txBody>
      </p:sp>
      <p:grpSp>
        <p:nvGrpSpPr>
          <p:cNvPr id="8" name="Group 13"/>
          <p:cNvGrpSpPr/>
          <p:nvPr/>
        </p:nvGrpSpPr>
        <p:grpSpPr>
          <a:xfrm flipH="1">
            <a:off x="0" y="11430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lde med tekst">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a:lstStyle/>
          <a:p>
            <a:r>
              <a:rPr lang="nb-NO" smtClean="0"/>
              <a:t>Klikk ikonet for å legge til et bilde</a:t>
            </a:r>
            <a:endParaRPr lang="en-US"/>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b-NO" smtClean="0"/>
              <a:t>Klikk for å redigere tittelstil</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8A531191-41CC-4B73-8AC6-46BAC74C6178}" type="datetime1">
              <a:rPr lang="nb-NO" smtClean="0"/>
              <a:pPr/>
              <a:t>29.10.2010</a:t>
            </a:fld>
            <a:endParaRPr lang="nb-NO"/>
          </a:p>
        </p:txBody>
      </p:sp>
      <p:sp>
        <p:nvSpPr>
          <p:cNvPr id="6" name="Footer Placeholder 5"/>
          <p:cNvSpPr>
            <a:spLocks noGrp="1"/>
          </p:cNvSpPr>
          <p:nvPr>
            <p:ph type="ftr" sz="quarter" idx="11"/>
          </p:nvPr>
        </p:nvSpPr>
        <p:spPr/>
        <p:txBody>
          <a:bodyPr/>
          <a:lstStyle/>
          <a:p>
            <a:r>
              <a:rPr lang="nb-NO" smtClean="0"/>
              <a:t>Klimadag på Sortland 29 oktober 2010</a:t>
            </a:r>
            <a:endParaRPr lang="nb-NO"/>
          </a:p>
        </p:txBody>
      </p:sp>
      <p:sp>
        <p:nvSpPr>
          <p:cNvPr id="7" name="Slide Number Placeholder 6"/>
          <p:cNvSpPr>
            <a:spLocks noGrp="1"/>
          </p:cNvSpPr>
          <p:nvPr>
            <p:ph type="sldNum" sz="quarter" idx="12"/>
          </p:nvPr>
        </p:nvSpPr>
        <p:spPr/>
        <p:txBody>
          <a:bodyPr/>
          <a:lstStyle/>
          <a:p>
            <a:fld id="{42645C7B-08E0-40D1-B7BD-D92CC2599F82}" type="slidenum">
              <a:rPr lang="nb-NO" smtClean="0"/>
              <a:pPr/>
              <a:t>‹#›</a:t>
            </a:fld>
            <a:endParaRPr lang="nb-NO"/>
          </a:p>
        </p:txBody>
      </p:sp>
      <p:grpSp>
        <p:nvGrpSpPr>
          <p:cNvPr id="3" name="Group 15"/>
          <p:cNvGrpSpPr/>
          <p:nvPr/>
        </p:nvGrpSpPr>
        <p:grpSpPr>
          <a:xfrm>
            <a:off x="-9144" y="-18288"/>
            <a:ext cx="9144000" cy="146304"/>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2"/>
          </p:nvPr>
        </p:nvSpPr>
        <p:spPr>
          <a:xfrm>
            <a:off x="6574536" y="6356350"/>
            <a:ext cx="2133600" cy="365125"/>
          </a:xfrm>
          <a:prstGeom prst="rect">
            <a:avLst/>
          </a:prstGeom>
        </p:spPr>
        <p:txBody>
          <a:bodyPr vert="horz" lIns="91440" tIns="45720" rIns="91440" bIns="45720" rtlCol="0" anchor="ctr"/>
          <a:lstStyle>
            <a:lvl1pPr algn="r">
              <a:defRPr sz="1200">
                <a:solidFill>
                  <a:sysClr val="windowText" lastClr="000000"/>
                </a:solidFill>
              </a:defRPr>
            </a:lvl1pPr>
          </a:lstStyle>
          <a:p>
            <a:fld id="{30A01E17-0BD4-457B-B6D6-1B0FDE17C352}" type="datetime1">
              <a:rPr lang="nb-NO" smtClean="0"/>
              <a:pPr/>
              <a:t>29.10.2010</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r>
              <a:rPr lang="nb-NO" smtClean="0"/>
              <a:t>Klimadag på Sortland 29 oktober 2010</a:t>
            </a:r>
            <a:endParaRPr lang="nb-NO"/>
          </a:p>
        </p:txBody>
      </p:sp>
      <p:sp>
        <p:nvSpPr>
          <p:cNvPr id="6" name="Slide Number Placeholder 5"/>
          <p:cNvSpPr>
            <a:spLocks noGrp="1"/>
          </p:cNvSpPr>
          <p:nvPr>
            <p:ph type="sldNum" sz="quarter" idx="4"/>
          </p:nvPr>
        </p:nvSpPr>
        <p:spPr>
          <a:xfrm>
            <a:off x="460248" y="6356350"/>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42645C7B-08E0-40D1-B7BD-D92CC2599F82}" type="slidenum">
              <a:rPr lang="nb-NO" smtClean="0"/>
              <a:pPr/>
              <a:t>‹#›</a:t>
            </a:fld>
            <a:endParaRPr lang="nb-NO"/>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nb-NO" smtClean="0"/>
              <a:t>Klikk for å redigere tittelstil</a:t>
            </a: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buClr>
        <a:buSzPct val="60000"/>
        <a:buFont typeface="Wingdings 2"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SzPct val="57000"/>
        <a:buFont typeface="Wingdings 2"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SzPct val="55000"/>
        <a:buFont typeface="Wingdings 2"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gi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764704"/>
            <a:ext cx="7772400" cy="2592289"/>
          </a:xfrm>
        </p:spPr>
        <p:txBody>
          <a:bodyPr>
            <a:normAutofit/>
          </a:bodyPr>
          <a:lstStyle/>
          <a:p>
            <a:r>
              <a:rPr lang="nb-NO" b="1" dirty="0" smtClean="0"/>
              <a:t>	</a:t>
            </a:r>
            <a:r>
              <a:rPr lang="nb-NO" sz="5400" b="1" dirty="0" smtClean="0"/>
              <a:t>Alternativ økonomi</a:t>
            </a:r>
            <a:r>
              <a:rPr lang="nb-NO" b="1" dirty="0" smtClean="0"/>
              <a:t/>
            </a:r>
            <a:br>
              <a:rPr lang="nb-NO" b="1" dirty="0" smtClean="0"/>
            </a:br>
            <a:r>
              <a:rPr lang="nb-NO" sz="2000" dirty="0" smtClean="0"/>
              <a:t>innblikk i en alternativ regionsutvikling uten petroleumsnæringen.</a:t>
            </a:r>
            <a:r>
              <a:rPr lang="nb-NO" dirty="0" smtClean="0"/>
              <a:t>	</a:t>
            </a:r>
            <a:br>
              <a:rPr lang="nb-NO" dirty="0" smtClean="0"/>
            </a:br>
            <a:endParaRPr lang="nb-NO" dirty="0"/>
          </a:p>
        </p:txBody>
      </p:sp>
      <p:sp>
        <p:nvSpPr>
          <p:cNvPr id="3" name="Undertittel 2"/>
          <p:cNvSpPr>
            <a:spLocks noGrp="1"/>
          </p:cNvSpPr>
          <p:nvPr>
            <p:ph type="subTitle" idx="1"/>
          </p:nvPr>
        </p:nvSpPr>
        <p:spPr/>
        <p:txBody>
          <a:bodyPr/>
          <a:lstStyle/>
          <a:p>
            <a:r>
              <a:rPr lang="nb-NO" dirty="0" smtClean="0"/>
              <a:t>Førstelektor Øystein Nystad</a:t>
            </a:r>
          </a:p>
          <a:p>
            <a:r>
              <a:rPr lang="nb-NO" dirty="0" smtClean="0"/>
              <a:t>Senter før økologisk økonomi og etikk</a:t>
            </a:r>
          </a:p>
          <a:p>
            <a:r>
              <a:rPr lang="nb-NO" dirty="0" smtClean="0"/>
              <a:t>Handelshøgskolen i Bodø</a:t>
            </a:r>
            <a:endParaRPr lang="nb-NO" dirty="0"/>
          </a:p>
        </p:txBody>
      </p:sp>
      <p:pic>
        <p:nvPicPr>
          <p:cNvPr id="4" name="Plassholder for innhold 4" descr="ScreenHunter_01 Oct. 05 22.36.gif"/>
          <p:cNvPicPr>
            <a:picLocks noChangeAspect="1"/>
          </p:cNvPicPr>
          <p:nvPr/>
        </p:nvPicPr>
        <p:blipFill>
          <a:blip r:embed="rId2" cstate="print"/>
          <a:stretch>
            <a:fillRect/>
          </a:stretch>
        </p:blipFill>
        <p:spPr>
          <a:xfrm>
            <a:off x="6876256" y="4653136"/>
            <a:ext cx="1702250" cy="19442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ssholder for bunntekst 11"/>
          <p:cNvSpPr>
            <a:spLocks noGrp="1"/>
          </p:cNvSpPr>
          <p:nvPr>
            <p:ph type="ftr" sz="quarter" idx="11"/>
          </p:nvPr>
        </p:nvSpPr>
        <p:spPr/>
        <p:txBody>
          <a:bodyPr/>
          <a:lstStyle/>
          <a:p>
            <a:r>
              <a:rPr lang="nb-NO" smtClean="0"/>
              <a:t>Klimadag på Sortland 29 oktober 2010</a:t>
            </a:r>
            <a:endParaRPr lang="nb-NO"/>
          </a:p>
        </p:txBody>
      </p:sp>
      <p:sp>
        <p:nvSpPr>
          <p:cNvPr id="7170" name="Rectangle 2"/>
          <p:cNvSpPr>
            <a:spLocks noGrp="1" noChangeArrowheads="1"/>
          </p:cNvSpPr>
          <p:nvPr>
            <p:ph type="title" idx="4294967295"/>
          </p:nvPr>
        </p:nvSpPr>
        <p:spPr>
          <a:xfrm>
            <a:off x="0" y="274638"/>
            <a:ext cx="8229600" cy="1143000"/>
          </a:xfrm>
        </p:spPr>
        <p:txBody>
          <a:bodyPr lIns="91440" tIns="45720" rIns="91440" bIns="45720"/>
          <a:lstStyle/>
          <a:p>
            <a:pPr eaLnBrk="1" hangingPunct="1">
              <a:defRPr/>
            </a:pPr>
            <a:r>
              <a:rPr lang="nb-NO" smtClean="0"/>
              <a:t>Økonomisk vekst har 4 drivhjul</a:t>
            </a:r>
          </a:p>
        </p:txBody>
      </p:sp>
      <p:pic>
        <p:nvPicPr>
          <p:cNvPr id="5123" name="Picture 4" descr="Michelin_Agilis61"/>
          <p:cNvPicPr>
            <a:picLocks noChangeAspect="1" noChangeArrowheads="1"/>
          </p:cNvPicPr>
          <p:nvPr/>
        </p:nvPicPr>
        <p:blipFill>
          <a:blip r:embed="rId3" cstate="print"/>
          <a:srcRect/>
          <a:stretch>
            <a:fillRect/>
          </a:stretch>
        </p:blipFill>
        <p:spPr bwMode="auto">
          <a:xfrm>
            <a:off x="827088" y="2205038"/>
            <a:ext cx="2381250" cy="2857500"/>
          </a:xfrm>
          <a:prstGeom prst="rect">
            <a:avLst/>
          </a:prstGeom>
          <a:noFill/>
          <a:ln w="9525">
            <a:noFill/>
            <a:miter lim="800000"/>
            <a:headEnd/>
            <a:tailEnd/>
          </a:ln>
        </p:spPr>
      </p:pic>
      <p:pic>
        <p:nvPicPr>
          <p:cNvPr id="5124" name="Picture 6" descr="Michelin_Agilis61"/>
          <p:cNvPicPr>
            <a:picLocks noChangeAspect="1" noChangeArrowheads="1"/>
          </p:cNvPicPr>
          <p:nvPr/>
        </p:nvPicPr>
        <p:blipFill>
          <a:blip r:embed="rId3" cstate="print"/>
          <a:srcRect/>
          <a:stretch>
            <a:fillRect/>
          </a:stretch>
        </p:blipFill>
        <p:spPr bwMode="auto">
          <a:xfrm>
            <a:off x="2411413" y="2133600"/>
            <a:ext cx="2381250" cy="2857500"/>
          </a:xfrm>
          <a:prstGeom prst="rect">
            <a:avLst/>
          </a:prstGeom>
          <a:noFill/>
          <a:ln w="9525">
            <a:noFill/>
            <a:miter lim="800000"/>
            <a:headEnd/>
            <a:tailEnd/>
          </a:ln>
        </p:spPr>
      </p:pic>
      <p:pic>
        <p:nvPicPr>
          <p:cNvPr id="5125" name="Picture 7" descr="Michelin_Agilis61"/>
          <p:cNvPicPr>
            <a:picLocks noChangeAspect="1" noChangeArrowheads="1"/>
          </p:cNvPicPr>
          <p:nvPr/>
        </p:nvPicPr>
        <p:blipFill>
          <a:blip r:embed="rId3" cstate="print"/>
          <a:srcRect/>
          <a:stretch>
            <a:fillRect/>
          </a:stretch>
        </p:blipFill>
        <p:spPr bwMode="auto">
          <a:xfrm>
            <a:off x="4427538" y="2205038"/>
            <a:ext cx="2381250" cy="2857500"/>
          </a:xfrm>
          <a:prstGeom prst="rect">
            <a:avLst/>
          </a:prstGeom>
          <a:noFill/>
          <a:ln w="9525">
            <a:noFill/>
            <a:miter lim="800000"/>
            <a:headEnd/>
            <a:tailEnd/>
          </a:ln>
        </p:spPr>
      </p:pic>
      <p:pic>
        <p:nvPicPr>
          <p:cNvPr id="5126" name="Picture 8" descr="Michelin_Agilis61"/>
          <p:cNvPicPr>
            <a:picLocks noChangeAspect="1" noChangeArrowheads="1"/>
          </p:cNvPicPr>
          <p:nvPr/>
        </p:nvPicPr>
        <p:blipFill>
          <a:blip r:embed="rId3" cstate="print"/>
          <a:srcRect/>
          <a:stretch>
            <a:fillRect/>
          </a:stretch>
        </p:blipFill>
        <p:spPr bwMode="auto">
          <a:xfrm>
            <a:off x="6762750" y="2276475"/>
            <a:ext cx="2381250" cy="2857500"/>
          </a:xfrm>
          <a:prstGeom prst="rect">
            <a:avLst/>
          </a:prstGeom>
          <a:noFill/>
          <a:ln w="9525">
            <a:noFill/>
            <a:miter lim="800000"/>
            <a:headEnd/>
            <a:tailEnd/>
          </a:ln>
        </p:spPr>
      </p:pic>
      <p:sp>
        <p:nvSpPr>
          <p:cNvPr id="5128" name="Text Box 14"/>
          <p:cNvSpPr txBox="1">
            <a:spLocks noChangeArrowheads="1"/>
          </p:cNvSpPr>
          <p:nvPr/>
        </p:nvSpPr>
        <p:spPr bwMode="auto">
          <a:xfrm>
            <a:off x="6659563" y="5176838"/>
            <a:ext cx="1728787" cy="457200"/>
          </a:xfrm>
          <a:prstGeom prst="rect">
            <a:avLst/>
          </a:prstGeom>
          <a:noFill/>
          <a:ln w="9525">
            <a:noFill/>
            <a:miter lim="800000"/>
            <a:headEnd/>
            <a:tailEnd/>
          </a:ln>
        </p:spPr>
        <p:txBody>
          <a:bodyPr>
            <a:spAutoFit/>
          </a:bodyPr>
          <a:lstStyle/>
          <a:p>
            <a:pPr eaLnBrk="1" hangingPunct="1"/>
            <a:r>
              <a:rPr lang="nb-NO" sz="2400" b="1">
                <a:latin typeface="Times New Roman" pitchFamily="18" charset="0"/>
              </a:rPr>
              <a:t>Teknologi</a:t>
            </a:r>
          </a:p>
        </p:txBody>
      </p:sp>
      <p:sp>
        <p:nvSpPr>
          <p:cNvPr id="5129" name="Text Box 15"/>
          <p:cNvSpPr txBox="1">
            <a:spLocks noChangeArrowheads="1"/>
          </p:cNvSpPr>
          <p:nvPr/>
        </p:nvSpPr>
        <p:spPr bwMode="auto">
          <a:xfrm>
            <a:off x="4643438" y="5229225"/>
            <a:ext cx="1514475" cy="457200"/>
          </a:xfrm>
          <a:prstGeom prst="rect">
            <a:avLst/>
          </a:prstGeom>
          <a:noFill/>
          <a:ln w="9525">
            <a:noFill/>
            <a:miter lim="800000"/>
            <a:headEnd/>
            <a:tailEnd/>
          </a:ln>
        </p:spPr>
        <p:txBody>
          <a:bodyPr>
            <a:spAutoFit/>
          </a:bodyPr>
          <a:lstStyle/>
          <a:p>
            <a:pPr eaLnBrk="1" hangingPunct="1"/>
            <a:r>
              <a:rPr lang="nb-NO" sz="2400" b="1">
                <a:latin typeface="Times New Roman" pitchFamily="18" charset="0"/>
              </a:rPr>
              <a:t>Arbeid</a:t>
            </a:r>
          </a:p>
        </p:txBody>
      </p:sp>
      <p:sp>
        <p:nvSpPr>
          <p:cNvPr id="5130" name="Text Box 16"/>
          <p:cNvSpPr txBox="1">
            <a:spLocks noChangeArrowheads="1"/>
          </p:cNvSpPr>
          <p:nvPr/>
        </p:nvSpPr>
        <p:spPr bwMode="auto">
          <a:xfrm>
            <a:off x="2700338" y="5229225"/>
            <a:ext cx="1655762" cy="457200"/>
          </a:xfrm>
          <a:prstGeom prst="rect">
            <a:avLst/>
          </a:prstGeom>
          <a:noFill/>
          <a:ln w="9525">
            <a:noFill/>
            <a:miter lim="800000"/>
            <a:headEnd/>
            <a:tailEnd/>
          </a:ln>
        </p:spPr>
        <p:txBody>
          <a:bodyPr>
            <a:spAutoFit/>
          </a:bodyPr>
          <a:lstStyle/>
          <a:p>
            <a:pPr eaLnBrk="1" hangingPunct="1"/>
            <a:r>
              <a:rPr lang="nb-NO" sz="2400" b="1">
                <a:latin typeface="Times New Roman" pitchFamily="18" charset="0"/>
              </a:rPr>
              <a:t>Ressurser</a:t>
            </a:r>
          </a:p>
        </p:txBody>
      </p:sp>
      <p:sp>
        <p:nvSpPr>
          <p:cNvPr id="5131" name="Text Box 17"/>
          <p:cNvSpPr txBox="1">
            <a:spLocks noChangeArrowheads="1"/>
          </p:cNvSpPr>
          <p:nvPr/>
        </p:nvSpPr>
        <p:spPr bwMode="auto">
          <a:xfrm>
            <a:off x="1042988" y="5300663"/>
            <a:ext cx="1441450" cy="457200"/>
          </a:xfrm>
          <a:prstGeom prst="rect">
            <a:avLst/>
          </a:prstGeom>
          <a:noFill/>
          <a:ln w="9525">
            <a:noFill/>
            <a:miter lim="800000"/>
            <a:headEnd/>
            <a:tailEnd/>
          </a:ln>
        </p:spPr>
        <p:txBody>
          <a:bodyPr>
            <a:spAutoFit/>
          </a:bodyPr>
          <a:lstStyle/>
          <a:p>
            <a:pPr eaLnBrk="1" hangingPunct="1"/>
            <a:r>
              <a:rPr lang="nb-NO" sz="2400" b="1">
                <a:latin typeface="Times New Roman" pitchFamily="18" charset="0"/>
              </a:rPr>
              <a:t>Kapital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sz="half" idx="1"/>
          </p:nvPr>
        </p:nvSpPr>
        <p:spPr/>
        <p:txBody>
          <a:bodyPr>
            <a:normAutofit fontScale="77500" lnSpcReduction="20000"/>
          </a:bodyPr>
          <a:lstStyle/>
          <a:p>
            <a:r>
              <a:rPr lang="nb-NO" dirty="0" smtClean="0"/>
              <a:t>Miljøbevegelsen bruker klimatrusselen til å stifte en ny religion</a:t>
            </a:r>
          </a:p>
          <a:p>
            <a:r>
              <a:rPr lang="nb-NO" dirty="0" smtClean="0"/>
              <a:t>Verden trenger en politikk som er mer enn sinnelag og moral</a:t>
            </a:r>
          </a:p>
          <a:p>
            <a:r>
              <a:rPr lang="nb-NO" dirty="0" smtClean="0"/>
              <a:t>Det er ikke forbrukerne som er syndere</a:t>
            </a:r>
          </a:p>
          <a:p>
            <a:r>
              <a:rPr lang="nb-NO" dirty="0" smtClean="0"/>
              <a:t>”Dommedagsprofetier og moralisme…”</a:t>
            </a:r>
          </a:p>
          <a:p>
            <a:r>
              <a:rPr lang="nb-NO" dirty="0" smtClean="0"/>
              <a:t>”Resirkulering av papir er bare tull - ..” og ”verdens problemer kan loses ved en gigantisk satsing på resirkulering”</a:t>
            </a:r>
            <a:endParaRPr lang="nb-NO" dirty="0"/>
          </a:p>
        </p:txBody>
      </p:sp>
      <p:pic>
        <p:nvPicPr>
          <p:cNvPr id="7" name="Plassholder for innhold 6" descr="ScreenHunter_01 Oct. 05 15.38.gif"/>
          <p:cNvPicPr>
            <a:picLocks noGrp="1" noChangeAspect="1"/>
          </p:cNvPicPr>
          <p:nvPr>
            <p:ph sz="half" idx="2"/>
          </p:nvPr>
        </p:nvPicPr>
        <p:blipFill>
          <a:blip r:embed="rId2" cstate="print"/>
          <a:stretch>
            <a:fillRect/>
          </a:stretch>
        </p:blipFill>
        <p:spPr>
          <a:xfrm>
            <a:off x="4648200" y="1976958"/>
            <a:ext cx="4038600" cy="3772446"/>
          </a:xfrm>
        </p:spPr>
      </p:pic>
      <p:sp>
        <p:nvSpPr>
          <p:cNvPr id="6" name="Plassholder for bunntekst 5"/>
          <p:cNvSpPr>
            <a:spLocks noGrp="1"/>
          </p:cNvSpPr>
          <p:nvPr>
            <p:ph type="ftr" sz="quarter" idx="11"/>
          </p:nvPr>
        </p:nvSpPr>
        <p:spPr/>
        <p:txBody>
          <a:bodyPr/>
          <a:lstStyle/>
          <a:p>
            <a:r>
              <a:rPr lang="nb-NO" smtClean="0"/>
              <a:t>Klimadag på Sortland 29 oktober 2010</a:t>
            </a:r>
            <a:endParaRPr lang="nb-NO"/>
          </a:p>
        </p:txBody>
      </p:sp>
      <p:sp>
        <p:nvSpPr>
          <p:cNvPr id="4" name="Tittel 3"/>
          <p:cNvSpPr>
            <a:spLocks noGrp="1"/>
          </p:cNvSpPr>
          <p:nvPr>
            <p:ph type="title"/>
          </p:nvPr>
        </p:nvSpPr>
        <p:spPr/>
        <p:txBody>
          <a:bodyPr/>
          <a:lstStyle/>
          <a:p>
            <a:r>
              <a:rPr lang="nb-NO" dirty="0" smtClean="0"/>
              <a:t>Aslak Sira Myhre mener</a:t>
            </a:r>
            <a:endParaRPr lang="nb-N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p:txBody>
          <a:bodyPr/>
          <a:lstStyle/>
          <a:p>
            <a:r>
              <a:rPr lang="nb-NO" dirty="0" smtClean="0"/>
              <a:t>At man jobber for å få myndigheter og næringsliv  til å gjøre det enkelt for folk å ta grønne og etiske valg</a:t>
            </a:r>
          </a:p>
          <a:p>
            <a:r>
              <a:rPr lang="nb-NO" dirty="0" smtClean="0"/>
              <a:t>Ikke basert på ”tro”, men på faktakunnskap</a:t>
            </a:r>
            <a:endParaRPr lang="nb-NO" dirty="0"/>
          </a:p>
        </p:txBody>
      </p:sp>
      <p:pic>
        <p:nvPicPr>
          <p:cNvPr id="5" name="Plassholder for innhold 4" descr="ScreenHunter_01 Oct. 05 22.36.gif"/>
          <p:cNvPicPr>
            <a:picLocks noGrp="1" noChangeAspect="1"/>
          </p:cNvPicPr>
          <p:nvPr>
            <p:ph sz="half" idx="2"/>
          </p:nvPr>
        </p:nvPicPr>
        <p:blipFill>
          <a:blip r:embed="rId2" cstate="print"/>
          <a:stretch>
            <a:fillRect/>
          </a:stretch>
        </p:blipFill>
        <p:spPr>
          <a:xfrm>
            <a:off x="4757737" y="1681956"/>
            <a:ext cx="3819525" cy="4362450"/>
          </a:xfrm>
        </p:spPr>
      </p:pic>
      <p:sp>
        <p:nvSpPr>
          <p:cNvPr id="6" name="Plassholder for bunntekst 5"/>
          <p:cNvSpPr>
            <a:spLocks noGrp="1"/>
          </p:cNvSpPr>
          <p:nvPr>
            <p:ph type="ftr" sz="quarter" idx="11"/>
          </p:nvPr>
        </p:nvSpPr>
        <p:spPr/>
        <p:txBody>
          <a:bodyPr/>
          <a:lstStyle/>
          <a:p>
            <a:r>
              <a:rPr lang="nb-NO" smtClean="0"/>
              <a:t>Klimadag på Sortland 29 oktober 2010</a:t>
            </a:r>
            <a:endParaRPr lang="nb-NO"/>
          </a:p>
        </p:txBody>
      </p:sp>
      <p:sp>
        <p:nvSpPr>
          <p:cNvPr id="2" name="Tittel 1"/>
          <p:cNvSpPr>
            <a:spLocks noGrp="1"/>
          </p:cNvSpPr>
          <p:nvPr>
            <p:ph type="title"/>
          </p:nvPr>
        </p:nvSpPr>
        <p:spPr/>
        <p:txBody>
          <a:bodyPr/>
          <a:lstStyle/>
          <a:p>
            <a:r>
              <a:rPr lang="nb-NO" dirty="0" smtClean="0"/>
              <a:t>FIVH mener</a:t>
            </a:r>
            <a:endParaRPr lang="nb-N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p:cNvSpPr>
            <a:spLocks noGrp="1"/>
          </p:cNvSpPr>
          <p:nvPr>
            <p:ph type="body" idx="1"/>
          </p:nvPr>
        </p:nvSpPr>
        <p:spPr/>
        <p:txBody>
          <a:bodyPr/>
          <a:lstStyle/>
          <a:p>
            <a:r>
              <a:rPr lang="nb-NO" dirty="0" smtClean="0"/>
              <a:t>Utfordringer</a:t>
            </a:r>
            <a:endParaRPr lang="nb-NO" dirty="0"/>
          </a:p>
        </p:txBody>
      </p:sp>
      <p:sp>
        <p:nvSpPr>
          <p:cNvPr id="6" name="Plassholder for innhold 5"/>
          <p:cNvSpPr>
            <a:spLocks noGrp="1"/>
          </p:cNvSpPr>
          <p:nvPr>
            <p:ph sz="half" idx="2"/>
          </p:nvPr>
        </p:nvSpPr>
        <p:spPr>
          <a:xfrm>
            <a:off x="457200" y="2174875"/>
            <a:ext cx="4040188" cy="2334245"/>
          </a:xfrm>
        </p:spPr>
        <p:txBody>
          <a:bodyPr/>
          <a:lstStyle/>
          <a:p>
            <a:r>
              <a:rPr lang="nb-NO" dirty="0" smtClean="0"/>
              <a:t>Hull i ozonlaget</a:t>
            </a:r>
          </a:p>
          <a:p>
            <a:r>
              <a:rPr lang="nb-NO" dirty="0" smtClean="0"/>
              <a:t>Asbest – kreft</a:t>
            </a:r>
          </a:p>
          <a:p>
            <a:r>
              <a:rPr lang="nb-NO" dirty="0" smtClean="0"/>
              <a:t>PCB – bly</a:t>
            </a:r>
          </a:p>
          <a:p>
            <a:r>
              <a:rPr lang="nb-NO" dirty="0" smtClean="0"/>
              <a:t>Forbruk av arbeidere</a:t>
            </a:r>
          </a:p>
          <a:p>
            <a:r>
              <a:rPr lang="nb-NO" dirty="0" smtClean="0"/>
              <a:t>Alta - vassdraget	</a:t>
            </a:r>
            <a:endParaRPr lang="nb-NO" dirty="0"/>
          </a:p>
        </p:txBody>
      </p:sp>
      <p:sp>
        <p:nvSpPr>
          <p:cNvPr id="7" name="Plassholder for tekst 6"/>
          <p:cNvSpPr>
            <a:spLocks noGrp="1"/>
          </p:cNvSpPr>
          <p:nvPr>
            <p:ph type="body" sz="quarter" idx="3"/>
          </p:nvPr>
        </p:nvSpPr>
        <p:spPr/>
        <p:txBody>
          <a:bodyPr/>
          <a:lstStyle/>
          <a:p>
            <a:r>
              <a:rPr lang="nb-NO" dirty="0" smtClean="0"/>
              <a:t>Løsninger</a:t>
            </a:r>
            <a:endParaRPr lang="nb-NO" dirty="0"/>
          </a:p>
        </p:txBody>
      </p:sp>
      <p:sp>
        <p:nvSpPr>
          <p:cNvPr id="8" name="Plassholder for innhold 7"/>
          <p:cNvSpPr>
            <a:spLocks noGrp="1"/>
          </p:cNvSpPr>
          <p:nvPr>
            <p:ph sz="quarter" idx="4"/>
          </p:nvPr>
        </p:nvSpPr>
        <p:spPr>
          <a:xfrm>
            <a:off x="4645025" y="2174875"/>
            <a:ext cx="4041775" cy="2262237"/>
          </a:xfrm>
        </p:spPr>
        <p:txBody>
          <a:bodyPr/>
          <a:lstStyle/>
          <a:p>
            <a:r>
              <a:rPr lang="nb-NO" dirty="0" smtClean="0"/>
              <a:t>Forbud mot KFK gasser</a:t>
            </a:r>
          </a:p>
          <a:p>
            <a:r>
              <a:rPr lang="nb-NO" dirty="0" smtClean="0"/>
              <a:t>Forbud – alternativer</a:t>
            </a:r>
          </a:p>
          <a:p>
            <a:r>
              <a:rPr lang="nb-NO" dirty="0" smtClean="0"/>
              <a:t>Forbud – nye alternativer</a:t>
            </a:r>
          </a:p>
          <a:p>
            <a:r>
              <a:rPr lang="nb-NO" dirty="0" err="1" smtClean="0"/>
              <a:t>Internkontrollforskriften</a:t>
            </a:r>
            <a:endParaRPr lang="nb-NO" dirty="0" smtClean="0"/>
          </a:p>
          <a:p>
            <a:r>
              <a:rPr lang="nb-NO" dirty="0" smtClean="0"/>
              <a:t>Konsekvensanalyser</a:t>
            </a:r>
            <a:endParaRPr lang="nb-NO" dirty="0"/>
          </a:p>
        </p:txBody>
      </p:sp>
      <p:sp>
        <p:nvSpPr>
          <p:cNvPr id="11" name="Plassholder for bunntekst 10"/>
          <p:cNvSpPr>
            <a:spLocks noGrp="1"/>
          </p:cNvSpPr>
          <p:nvPr>
            <p:ph type="ftr" sz="quarter" idx="11"/>
          </p:nvPr>
        </p:nvSpPr>
        <p:spPr/>
        <p:txBody>
          <a:bodyPr/>
          <a:lstStyle/>
          <a:p>
            <a:r>
              <a:rPr lang="nb-NO" smtClean="0"/>
              <a:t>Klimadag på Sortland 29 oktober 2010</a:t>
            </a:r>
            <a:endParaRPr lang="nb-NO"/>
          </a:p>
        </p:txBody>
      </p:sp>
      <p:sp>
        <p:nvSpPr>
          <p:cNvPr id="2" name="Tittel 1"/>
          <p:cNvSpPr>
            <a:spLocks noGrp="1"/>
          </p:cNvSpPr>
          <p:nvPr>
            <p:ph type="title"/>
          </p:nvPr>
        </p:nvSpPr>
        <p:spPr/>
        <p:txBody>
          <a:bodyPr/>
          <a:lstStyle/>
          <a:p>
            <a:r>
              <a:rPr lang="nb-NO" dirty="0" smtClean="0"/>
              <a:t>Historia viser</a:t>
            </a:r>
            <a:endParaRPr lang="nb-NO" dirty="0"/>
          </a:p>
        </p:txBody>
      </p:sp>
      <p:pic>
        <p:nvPicPr>
          <p:cNvPr id="9" name="Plassholder for innhold 5" descr="9781596916104.jpg"/>
          <p:cNvPicPr>
            <a:picLocks noChangeAspect="1"/>
          </p:cNvPicPr>
          <p:nvPr/>
        </p:nvPicPr>
        <p:blipFill>
          <a:blip r:embed="rId3" cstate="print"/>
          <a:stretch>
            <a:fillRect/>
          </a:stretch>
        </p:blipFill>
        <p:spPr>
          <a:xfrm>
            <a:off x="6300192" y="4293096"/>
            <a:ext cx="1572526" cy="2358789"/>
          </a:xfrm>
          <a:prstGeom prst="rect">
            <a:avLst/>
          </a:prstGeom>
        </p:spPr>
      </p:pic>
      <p:pic>
        <p:nvPicPr>
          <p:cNvPr id="10" name="Plassholder for innhold 6" descr="ScreenHunter_01 Oct. 25 19.48.gif"/>
          <p:cNvPicPr>
            <a:picLocks noChangeAspect="1"/>
          </p:cNvPicPr>
          <p:nvPr/>
        </p:nvPicPr>
        <p:blipFill>
          <a:blip r:embed="rId4" cstate="print"/>
          <a:stretch>
            <a:fillRect/>
          </a:stretch>
        </p:blipFill>
        <p:spPr>
          <a:xfrm>
            <a:off x="1187624" y="4411276"/>
            <a:ext cx="2304256" cy="211608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r>
              <a:rPr lang="nb-NO" smtClean="0"/>
              <a:t>Klimadag på Sortland 29 oktober 2010</a:t>
            </a:r>
            <a:endParaRPr lang="nb-NO"/>
          </a:p>
        </p:txBody>
      </p:sp>
      <p:sp>
        <p:nvSpPr>
          <p:cNvPr id="2" name="Tittel 1"/>
          <p:cNvSpPr>
            <a:spLocks noGrp="1"/>
          </p:cNvSpPr>
          <p:nvPr>
            <p:ph type="title"/>
          </p:nvPr>
        </p:nvSpPr>
        <p:spPr/>
        <p:txBody>
          <a:bodyPr/>
          <a:lstStyle/>
          <a:p>
            <a:r>
              <a:rPr lang="nb-NO" dirty="0" smtClean="0"/>
              <a:t>Hvor er vi og hvor skal vi?</a:t>
            </a:r>
            <a:endParaRPr lang="nb-NO" dirty="0"/>
          </a:p>
        </p:txBody>
      </p:sp>
      <p:graphicFrame>
        <p:nvGraphicFramePr>
          <p:cNvPr id="3" name="Diagra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ScreenHunter_10 Oct. 25 21.02.gif"/>
          <p:cNvPicPr>
            <a:picLocks noGrp="1" noChangeAspect="1"/>
          </p:cNvPicPr>
          <p:nvPr>
            <p:ph sz="half" idx="1"/>
          </p:nvPr>
        </p:nvPicPr>
        <p:blipFill>
          <a:blip r:embed="rId2" cstate="print"/>
          <a:stretch>
            <a:fillRect/>
          </a:stretch>
        </p:blipFill>
        <p:spPr>
          <a:xfrm>
            <a:off x="1304925" y="2824956"/>
            <a:ext cx="2343150" cy="2076450"/>
          </a:xfrm>
        </p:spPr>
      </p:pic>
      <p:pic>
        <p:nvPicPr>
          <p:cNvPr id="1026" name="Picture 2" descr="C:\Users\Øystein\Documents\HIBO\2010-10-25\Image0006_2.JPG"/>
          <p:cNvPicPr>
            <a:picLocks noGrp="1" noChangeAspect="1" noChangeArrowheads="1"/>
          </p:cNvPicPr>
          <p:nvPr>
            <p:ph sz="half" idx="2"/>
          </p:nvPr>
        </p:nvPicPr>
        <p:blipFill>
          <a:blip r:embed="rId3" cstate="print"/>
          <a:stretch>
            <a:fillRect/>
          </a:stretch>
        </p:blipFill>
        <p:spPr bwMode="auto">
          <a:xfrm>
            <a:off x="5655496" y="1600200"/>
            <a:ext cx="2024007" cy="4525963"/>
          </a:xfrm>
          <a:prstGeom prst="rect">
            <a:avLst/>
          </a:prstGeom>
          <a:noFill/>
        </p:spPr>
      </p:pic>
      <p:sp>
        <p:nvSpPr>
          <p:cNvPr id="6" name="Plassholder for bunntekst 5"/>
          <p:cNvSpPr>
            <a:spLocks noGrp="1"/>
          </p:cNvSpPr>
          <p:nvPr>
            <p:ph type="ftr" sz="quarter" idx="11"/>
          </p:nvPr>
        </p:nvSpPr>
        <p:spPr/>
        <p:txBody>
          <a:bodyPr/>
          <a:lstStyle/>
          <a:p>
            <a:r>
              <a:rPr lang="nb-NO" smtClean="0"/>
              <a:t>Klimadag på Sortland 29 oktober 2010</a:t>
            </a:r>
            <a:endParaRPr lang="nb-NO"/>
          </a:p>
        </p:txBody>
      </p:sp>
      <p:sp>
        <p:nvSpPr>
          <p:cNvPr id="2" name="Tittel 1"/>
          <p:cNvSpPr>
            <a:spLocks noGrp="1"/>
          </p:cNvSpPr>
          <p:nvPr>
            <p:ph type="title"/>
          </p:nvPr>
        </p:nvSpPr>
        <p:spPr/>
        <p:txBody>
          <a:bodyPr>
            <a:normAutofit fontScale="90000"/>
          </a:bodyPr>
          <a:lstStyle/>
          <a:p>
            <a:r>
              <a:rPr lang="nb-NO" dirty="0" smtClean="0"/>
              <a:t>Sammenheng mellom lykke og diskontering</a:t>
            </a:r>
            <a:endParaRPr lang="nb-NO"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sz="half" idx="1"/>
          </p:nvPr>
        </p:nvSpPr>
        <p:spPr/>
        <p:txBody>
          <a:bodyPr/>
          <a:lstStyle/>
          <a:p>
            <a:pPr eaLnBrk="1" hangingPunct="1"/>
            <a:r>
              <a:rPr lang="nb-NO" smtClean="0"/>
              <a:t>”I jakten på ny kunnskap vil man måtte utfordre og til og med forkaste eksisterende kunnskap</a:t>
            </a:r>
            <a:r>
              <a:rPr lang="nb-NO" sz="2000" smtClean="0"/>
              <a:t>” (Kuhn 1970)</a:t>
            </a:r>
          </a:p>
        </p:txBody>
      </p:sp>
      <p:sp>
        <p:nvSpPr>
          <p:cNvPr id="18436" name="Rectangle 6"/>
          <p:cNvSpPr>
            <a:spLocks noGrp="1" noChangeArrowheads="1"/>
          </p:cNvSpPr>
          <p:nvPr>
            <p:ph sz="half" idx="2"/>
          </p:nvPr>
        </p:nvSpPr>
        <p:spPr/>
        <p:txBody>
          <a:bodyPr/>
          <a:lstStyle/>
          <a:p>
            <a:pPr eaLnBrk="1" hangingPunct="1"/>
            <a:r>
              <a:rPr lang="nb-NO" smtClean="0"/>
              <a:t>Hva vil vi se?</a:t>
            </a:r>
          </a:p>
        </p:txBody>
      </p:sp>
      <p:sp>
        <p:nvSpPr>
          <p:cNvPr id="8" name="Plassholder for bunntekst 7"/>
          <p:cNvSpPr>
            <a:spLocks noGrp="1"/>
          </p:cNvSpPr>
          <p:nvPr>
            <p:ph type="ftr" sz="quarter" idx="11"/>
          </p:nvPr>
        </p:nvSpPr>
        <p:spPr/>
        <p:txBody>
          <a:bodyPr/>
          <a:lstStyle/>
          <a:p>
            <a:r>
              <a:rPr lang="nb-NO" smtClean="0"/>
              <a:t>Klimadag på Sortland 29 oktober 2010</a:t>
            </a:r>
            <a:endParaRPr lang="nb-NO"/>
          </a:p>
        </p:txBody>
      </p:sp>
      <p:sp>
        <p:nvSpPr>
          <p:cNvPr id="18434" name="Rectangle 4"/>
          <p:cNvSpPr>
            <a:spLocks noGrp="1" noChangeArrowheads="1"/>
          </p:cNvSpPr>
          <p:nvPr>
            <p:ph type="title"/>
          </p:nvPr>
        </p:nvSpPr>
        <p:spPr/>
        <p:txBody>
          <a:bodyPr>
            <a:normAutofit/>
          </a:bodyPr>
          <a:lstStyle/>
          <a:p>
            <a:pPr eaLnBrk="1" hangingPunct="1"/>
            <a:r>
              <a:rPr lang="nb-NO" smtClean="0"/>
              <a:t>Hvilke briller skal vi bruke?</a:t>
            </a:r>
          </a:p>
        </p:txBody>
      </p:sp>
      <p:pic>
        <p:nvPicPr>
          <p:cNvPr id="18437" name="Picture 7" descr="341055_2008W_2007-08-08_143308_815"/>
          <p:cNvPicPr>
            <a:picLocks noChangeAspect="1" noChangeArrowheads="1"/>
          </p:cNvPicPr>
          <p:nvPr/>
        </p:nvPicPr>
        <p:blipFill>
          <a:blip r:embed="rId3" cstate="print"/>
          <a:srcRect/>
          <a:stretch>
            <a:fillRect/>
          </a:stretch>
        </p:blipFill>
        <p:spPr bwMode="auto">
          <a:xfrm>
            <a:off x="4500563" y="1628775"/>
            <a:ext cx="3235325" cy="3035300"/>
          </a:xfrm>
          <a:prstGeom prst="rect">
            <a:avLst/>
          </a:prstGeom>
          <a:noFill/>
          <a:ln w="9525">
            <a:noFill/>
            <a:miter lim="800000"/>
            <a:headEnd/>
            <a:tailEnd/>
          </a:ln>
        </p:spPr>
      </p:pic>
      <p:pic>
        <p:nvPicPr>
          <p:cNvPr id="18438" name="Picture 8" descr="front_Capanne"/>
          <p:cNvPicPr>
            <a:picLocks noChangeAspect="1" noChangeArrowheads="1"/>
          </p:cNvPicPr>
          <p:nvPr/>
        </p:nvPicPr>
        <p:blipFill>
          <a:blip r:embed="rId4" cstate="print"/>
          <a:srcRect/>
          <a:stretch>
            <a:fillRect/>
          </a:stretch>
        </p:blipFill>
        <p:spPr bwMode="auto">
          <a:xfrm>
            <a:off x="6157913" y="4221163"/>
            <a:ext cx="2857500" cy="3943350"/>
          </a:xfrm>
          <a:prstGeom prst="rect">
            <a:avLst/>
          </a:prstGeom>
          <a:noFill/>
          <a:ln w="9525">
            <a:noFill/>
            <a:miter lim="800000"/>
            <a:headEnd/>
            <a:tailEnd/>
          </a:ln>
        </p:spPr>
      </p:pic>
      <p:pic>
        <p:nvPicPr>
          <p:cNvPr id="18439" name="Picture 5" descr="kopp"/>
          <p:cNvPicPr>
            <a:picLocks noChangeAspect="1" noChangeArrowheads="1"/>
          </p:cNvPicPr>
          <p:nvPr/>
        </p:nvPicPr>
        <p:blipFill>
          <a:blip r:embed="rId5" cstate="print"/>
          <a:srcRect/>
          <a:stretch>
            <a:fillRect/>
          </a:stretch>
        </p:blipFill>
        <p:spPr bwMode="auto">
          <a:xfrm>
            <a:off x="3924300" y="5661025"/>
            <a:ext cx="811213" cy="8969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unntekst 5"/>
          <p:cNvSpPr>
            <a:spLocks noGrp="1"/>
          </p:cNvSpPr>
          <p:nvPr>
            <p:ph type="ftr" sz="quarter" idx="11"/>
          </p:nvPr>
        </p:nvSpPr>
        <p:spPr/>
        <p:txBody>
          <a:bodyPr/>
          <a:lstStyle/>
          <a:p>
            <a:r>
              <a:rPr lang="nb-NO" smtClean="0"/>
              <a:t>Klimadag på Sortland 29 oktober 2010</a:t>
            </a:r>
            <a:endParaRPr lang="nb-NO"/>
          </a:p>
        </p:txBody>
      </p:sp>
      <p:sp>
        <p:nvSpPr>
          <p:cNvPr id="26626" name="Rectangle 4"/>
          <p:cNvSpPr>
            <a:spLocks noGrp="1" noChangeArrowheads="1"/>
          </p:cNvSpPr>
          <p:nvPr>
            <p:ph type="title" idx="4294967295"/>
          </p:nvPr>
        </p:nvSpPr>
        <p:spPr>
          <a:xfrm>
            <a:off x="0" y="274638"/>
            <a:ext cx="8229600" cy="1143000"/>
          </a:xfrm>
        </p:spPr>
        <p:txBody>
          <a:bodyPr lIns="91440" tIns="45720" rIns="91440" bIns="45720"/>
          <a:lstStyle/>
          <a:p>
            <a:pPr eaLnBrk="1" hangingPunct="1">
              <a:defRPr/>
            </a:pPr>
            <a:r>
              <a:rPr lang="nb-NO" smtClean="0"/>
              <a:t>Tiden renner</a:t>
            </a:r>
          </a:p>
        </p:txBody>
      </p:sp>
      <p:sp>
        <p:nvSpPr>
          <p:cNvPr id="14339" name="Rectangle 5"/>
          <p:cNvSpPr>
            <a:spLocks noGrp="1" noChangeArrowheads="1"/>
          </p:cNvSpPr>
          <p:nvPr>
            <p:ph type="body" sz="half" idx="4294967295"/>
          </p:nvPr>
        </p:nvSpPr>
        <p:spPr>
          <a:xfrm>
            <a:off x="0" y="1790700"/>
            <a:ext cx="3810000" cy="4114800"/>
          </a:xfrm>
        </p:spPr>
        <p:txBody>
          <a:bodyPr lIns="91440" tIns="45720" rIns="91440" bIns="45720"/>
          <a:lstStyle/>
          <a:p>
            <a:pPr eaLnBrk="1" hangingPunct="1"/>
            <a:r>
              <a:rPr lang="nb-NO" sz="2800" smtClean="0"/>
              <a:t>Historien viser at det nytter når vi vil det vi gjør</a:t>
            </a:r>
          </a:p>
          <a:p>
            <a:pPr eaLnBrk="1" hangingPunct="1"/>
            <a:r>
              <a:rPr lang="nb-NO" sz="2800" smtClean="0"/>
              <a:t>Osonlaget</a:t>
            </a:r>
          </a:p>
          <a:p>
            <a:pPr eaLnBrk="1" hangingPunct="1"/>
            <a:r>
              <a:rPr lang="nb-NO" sz="2800" smtClean="0"/>
              <a:t>Hvorfor skal vi ikke klare det?</a:t>
            </a:r>
          </a:p>
          <a:p>
            <a:pPr eaLnBrk="1" hangingPunct="1"/>
            <a:r>
              <a:rPr lang="nb-NO" sz="2800" smtClean="0"/>
              <a:t>Alternativene er verre!</a:t>
            </a:r>
          </a:p>
        </p:txBody>
      </p:sp>
      <p:pic>
        <p:nvPicPr>
          <p:cNvPr id="14341" name="Picture 7" descr="timeglass3"/>
          <p:cNvPicPr>
            <a:picLocks noChangeAspect="1" noChangeArrowheads="1"/>
          </p:cNvPicPr>
          <p:nvPr/>
        </p:nvPicPr>
        <p:blipFill>
          <a:blip r:embed="rId2" cstate="print"/>
          <a:srcRect/>
          <a:stretch>
            <a:fillRect/>
          </a:stretch>
        </p:blipFill>
        <p:spPr bwMode="auto">
          <a:xfrm>
            <a:off x="5651500" y="3141663"/>
            <a:ext cx="2490788" cy="2490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bærekraft.jpg"/>
          <p:cNvPicPr>
            <a:picLocks noGrp="1" noChangeAspect="1"/>
          </p:cNvPicPr>
          <p:nvPr>
            <p:ph sz="half" idx="1"/>
          </p:nvPr>
        </p:nvPicPr>
        <p:blipFill>
          <a:blip r:embed="rId2" cstate="print"/>
          <a:stretch>
            <a:fillRect/>
          </a:stretch>
        </p:blipFill>
        <p:spPr>
          <a:xfrm>
            <a:off x="294470" y="1700808"/>
            <a:ext cx="3917490" cy="3882198"/>
          </a:xfrm>
        </p:spPr>
      </p:pic>
      <p:pic>
        <p:nvPicPr>
          <p:cNvPr id="5" name="Plassholder for innhold 4" descr="ScreenHunter_03 Oct. 06 14.27.gif"/>
          <p:cNvPicPr>
            <a:picLocks noGrp="1" noChangeAspect="1"/>
          </p:cNvPicPr>
          <p:nvPr>
            <p:ph sz="half" idx="2"/>
          </p:nvPr>
        </p:nvPicPr>
        <p:blipFill>
          <a:blip r:embed="rId3" cstate="print"/>
          <a:stretch>
            <a:fillRect/>
          </a:stretch>
        </p:blipFill>
        <p:spPr>
          <a:xfrm>
            <a:off x="4648200" y="2211541"/>
            <a:ext cx="4038600" cy="3303281"/>
          </a:xfrm>
        </p:spPr>
      </p:pic>
      <p:sp>
        <p:nvSpPr>
          <p:cNvPr id="8" name="Plassholder for bunntekst 7"/>
          <p:cNvSpPr>
            <a:spLocks noGrp="1"/>
          </p:cNvSpPr>
          <p:nvPr>
            <p:ph type="ftr" sz="quarter" idx="11"/>
          </p:nvPr>
        </p:nvSpPr>
        <p:spPr/>
        <p:txBody>
          <a:bodyPr/>
          <a:lstStyle/>
          <a:p>
            <a:r>
              <a:rPr lang="nb-NO" smtClean="0"/>
              <a:t>Klimadag på Sortland 29 oktober 2010</a:t>
            </a:r>
            <a:endParaRPr lang="nb-NO"/>
          </a:p>
        </p:txBody>
      </p:sp>
      <p:sp>
        <p:nvSpPr>
          <p:cNvPr id="7" name="Tittel 6"/>
          <p:cNvSpPr>
            <a:spLocks noGrp="1"/>
          </p:cNvSpPr>
          <p:nvPr>
            <p:ph type="title"/>
          </p:nvPr>
        </p:nvSpPr>
        <p:spPr/>
        <p:txBody>
          <a:bodyPr/>
          <a:lstStyle/>
          <a:p>
            <a:r>
              <a:rPr lang="nb-NO" dirty="0" smtClean="0"/>
              <a:t>Kan vi slutte av dette at…</a:t>
            </a:r>
            <a:endParaRPr lang="nb-NO"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ssholder for bunntekst 4"/>
          <p:cNvSpPr>
            <a:spLocks noGrp="1"/>
          </p:cNvSpPr>
          <p:nvPr>
            <p:ph type="ftr" sz="quarter" idx="11"/>
          </p:nvPr>
        </p:nvSpPr>
        <p:spPr/>
        <p:txBody>
          <a:bodyPr/>
          <a:lstStyle/>
          <a:p>
            <a:r>
              <a:rPr lang="nb-NO" smtClean="0"/>
              <a:t>Klimadag på Sortland 29 oktober 2010</a:t>
            </a:r>
            <a:endParaRPr lang="nb-NO"/>
          </a:p>
        </p:txBody>
      </p:sp>
      <p:sp>
        <p:nvSpPr>
          <p:cNvPr id="2" name="Tittel 1"/>
          <p:cNvSpPr>
            <a:spLocks noGrp="1"/>
          </p:cNvSpPr>
          <p:nvPr>
            <p:ph type="title"/>
          </p:nvPr>
        </p:nvSpPr>
        <p:spPr/>
        <p:txBody>
          <a:bodyPr/>
          <a:lstStyle/>
          <a:p>
            <a:r>
              <a:rPr lang="nb-NO" dirty="0" smtClean="0"/>
              <a:t>Samtale - kommunikasjon</a:t>
            </a:r>
            <a:endParaRPr lang="nb-N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sz="half" idx="1"/>
          </p:nvPr>
        </p:nvSpPr>
        <p:spPr/>
        <p:txBody>
          <a:bodyPr/>
          <a:lstStyle/>
          <a:p>
            <a:r>
              <a:rPr lang="nb-NO" dirty="0" smtClean="0"/>
              <a:t>Presentasjon</a:t>
            </a:r>
          </a:p>
          <a:p>
            <a:r>
              <a:rPr lang="nb-NO" dirty="0" smtClean="0"/>
              <a:t>Bakgrunn</a:t>
            </a:r>
          </a:p>
          <a:p>
            <a:r>
              <a:rPr lang="nb-NO" dirty="0" smtClean="0"/>
              <a:t>Muligheter</a:t>
            </a:r>
          </a:p>
          <a:p>
            <a:r>
              <a:rPr lang="nb-NO" dirty="0" smtClean="0"/>
              <a:t>Eksempler</a:t>
            </a:r>
            <a:endParaRPr lang="nb-NO" dirty="0"/>
          </a:p>
        </p:txBody>
      </p:sp>
      <p:pic>
        <p:nvPicPr>
          <p:cNvPr id="7" name="Picture 2" descr="j0402208"/>
          <p:cNvPicPr>
            <a:picLocks noGrp="1" noChangeAspect="1" noChangeArrowheads="1"/>
          </p:cNvPicPr>
          <p:nvPr>
            <p:ph sz="half" idx="2"/>
          </p:nvPr>
        </p:nvPicPr>
        <p:blipFill>
          <a:blip r:embed="rId3" cstate="print"/>
          <a:srcRect/>
          <a:stretch>
            <a:fillRect/>
          </a:stretch>
        </p:blipFill>
        <p:spPr bwMode="auto">
          <a:xfrm>
            <a:off x="3635896" y="1988840"/>
            <a:ext cx="4542656" cy="3634125"/>
          </a:xfrm>
          <a:prstGeom prst="rect">
            <a:avLst/>
          </a:prstGeom>
          <a:noFill/>
          <a:ln w="9525">
            <a:noFill/>
            <a:miter lim="800000"/>
            <a:headEnd/>
            <a:tailEnd/>
          </a:ln>
        </p:spPr>
      </p:pic>
      <p:sp>
        <p:nvSpPr>
          <p:cNvPr id="8" name="Plassholder for bunntekst 7"/>
          <p:cNvSpPr>
            <a:spLocks noGrp="1"/>
          </p:cNvSpPr>
          <p:nvPr>
            <p:ph type="ftr" sz="quarter" idx="11"/>
          </p:nvPr>
        </p:nvSpPr>
        <p:spPr/>
        <p:txBody>
          <a:bodyPr/>
          <a:lstStyle/>
          <a:p>
            <a:r>
              <a:rPr lang="nb-NO" smtClean="0"/>
              <a:t>Klimadag på Sortland 29 oktober 2010</a:t>
            </a:r>
            <a:endParaRPr lang="nb-NO"/>
          </a:p>
        </p:txBody>
      </p:sp>
      <p:sp>
        <p:nvSpPr>
          <p:cNvPr id="4" name="Tittel 3"/>
          <p:cNvSpPr>
            <a:spLocks noGrp="1"/>
          </p:cNvSpPr>
          <p:nvPr>
            <p:ph type="title"/>
          </p:nvPr>
        </p:nvSpPr>
        <p:spPr/>
        <p:txBody>
          <a:bodyPr/>
          <a:lstStyle/>
          <a:p>
            <a:r>
              <a:rPr lang="nb-NO" dirty="0" smtClean="0"/>
              <a:t>Disposisjon</a:t>
            </a:r>
            <a:endParaRPr lang="nb-N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descr="BTimg_668746_Jazzis_243494e.jpg"/>
          <p:cNvPicPr>
            <a:picLocks noGrp="1" noChangeAspect="1"/>
          </p:cNvPicPr>
          <p:nvPr>
            <p:ph sz="half" idx="1"/>
          </p:nvPr>
        </p:nvPicPr>
        <p:blipFill>
          <a:blip r:embed="rId3" cstate="print"/>
          <a:stretch>
            <a:fillRect/>
          </a:stretch>
        </p:blipFill>
        <p:spPr>
          <a:xfrm>
            <a:off x="5940152" y="260648"/>
            <a:ext cx="3001626" cy="4525963"/>
          </a:xfrm>
        </p:spPr>
      </p:pic>
      <p:pic>
        <p:nvPicPr>
          <p:cNvPr id="7" name="Plassholder for innhold 6" descr="ytringsfrihet_articleimage.jpg"/>
          <p:cNvPicPr>
            <a:picLocks noGrp="1" noChangeAspect="1"/>
          </p:cNvPicPr>
          <p:nvPr>
            <p:ph sz="half" idx="2"/>
          </p:nvPr>
        </p:nvPicPr>
        <p:blipFill>
          <a:blip r:embed="rId4" cstate="print"/>
          <a:stretch>
            <a:fillRect/>
          </a:stretch>
        </p:blipFill>
        <p:spPr>
          <a:xfrm>
            <a:off x="4572000" y="4581128"/>
            <a:ext cx="2560320" cy="1847088"/>
          </a:xfrm>
        </p:spPr>
      </p:pic>
      <p:sp>
        <p:nvSpPr>
          <p:cNvPr id="6" name="Plassholder for bunntekst 5"/>
          <p:cNvSpPr>
            <a:spLocks noGrp="1"/>
          </p:cNvSpPr>
          <p:nvPr>
            <p:ph type="ftr" sz="quarter" idx="11"/>
          </p:nvPr>
        </p:nvSpPr>
        <p:spPr/>
        <p:txBody>
          <a:bodyPr/>
          <a:lstStyle/>
          <a:p>
            <a:r>
              <a:rPr lang="nb-NO" smtClean="0"/>
              <a:t>Klimadag på Sortland 29 oktober 2010</a:t>
            </a:r>
            <a:endParaRPr lang="nb-NO"/>
          </a:p>
        </p:txBody>
      </p:sp>
      <p:sp>
        <p:nvSpPr>
          <p:cNvPr id="4" name="Tittel 3"/>
          <p:cNvSpPr>
            <a:spLocks noGrp="1"/>
          </p:cNvSpPr>
          <p:nvPr>
            <p:ph type="title"/>
          </p:nvPr>
        </p:nvSpPr>
        <p:spPr/>
        <p:txBody>
          <a:bodyPr/>
          <a:lstStyle/>
          <a:p>
            <a:r>
              <a:rPr lang="nb-NO" dirty="0" smtClean="0"/>
              <a:t>Dialog</a:t>
            </a:r>
            <a:endParaRPr lang="nb-NO" dirty="0"/>
          </a:p>
        </p:txBody>
      </p:sp>
      <p:pic>
        <p:nvPicPr>
          <p:cNvPr id="9" name="Bilde 8" descr="dialog_der_kulturen.jpg"/>
          <p:cNvPicPr>
            <a:picLocks noChangeAspect="1"/>
          </p:cNvPicPr>
          <p:nvPr/>
        </p:nvPicPr>
        <p:blipFill>
          <a:blip r:embed="rId5" cstate="print"/>
          <a:stretch>
            <a:fillRect/>
          </a:stretch>
        </p:blipFill>
        <p:spPr>
          <a:xfrm>
            <a:off x="539552" y="1268760"/>
            <a:ext cx="4762500" cy="395287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Grp="1" noChangeArrowheads="1"/>
          </p:cNvSpPr>
          <p:nvPr>
            <p:ph sz="half" idx="1"/>
          </p:nvPr>
        </p:nvSpPr>
        <p:spPr/>
        <p:txBody>
          <a:bodyPr/>
          <a:lstStyle/>
          <a:p>
            <a:pPr eaLnBrk="1" hangingPunct="1"/>
            <a:r>
              <a:rPr lang="nb-NO" smtClean="0"/>
              <a:t>”Tilværelsen er ikke et faktum, men en oppgave, og denne oppgaven er relatert til hvordan vi møter den andre; i vårt selv” (Bakhtin 1979)</a:t>
            </a:r>
          </a:p>
          <a:p>
            <a:pPr eaLnBrk="1" hangingPunct="1"/>
            <a:endParaRPr lang="nb-NO" smtClean="0"/>
          </a:p>
        </p:txBody>
      </p:sp>
      <p:sp>
        <p:nvSpPr>
          <p:cNvPr id="17412" name="Rectangle 6"/>
          <p:cNvSpPr>
            <a:spLocks noGrp="1" noChangeArrowheads="1"/>
          </p:cNvSpPr>
          <p:nvPr>
            <p:ph sz="half" idx="2"/>
          </p:nvPr>
        </p:nvSpPr>
        <p:spPr/>
        <p:txBody>
          <a:bodyPr/>
          <a:lstStyle/>
          <a:p>
            <a:pPr eaLnBrk="1" hangingPunct="1"/>
            <a:endParaRPr lang="en-US" smtClean="0"/>
          </a:p>
        </p:txBody>
      </p:sp>
      <p:sp>
        <p:nvSpPr>
          <p:cNvPr id="7" name="Plassholder for bunntekst 6"/>
          <p:cNvSpPr>
            <a:spLocks noGrp="1"/>
          </p:cNvSpPr>
          <p:nvPr>
            <p:ph type="ftr" sz="quarter" idx="11"/>
          </p:nvPr>
        </p:nvSpPr>
        <p:spPr/>
        <p:txBody>
          <a:bodyPr/>
          <a:lstStyle/>
          <a:p>
            <a:r>
              <a:rPr lang="nb-NO" smtClean="0"/>
              <a:t>Klimadag på Sortland 29 oktober 2010</a:t>
            </a:r>
            <a:endParaRPr lang="nb-NO"/>
          </a:p>
        </p:txBody>
      </p:sp>
      <p:sp>
        <p:nvSpPr>
          <p:cNvPr id="17410" name="Rectangle 4"/>
          <p:cNvSpPr>
            <a:spLocks noGrp="1" noChangeArrowheads="1"/>
          </p:cNvSpPr>
          <p:nvPr>
            <p:ph type="title"/>
          </p:nvPr>
        </p:nvSpPr>
        <p:spPr/>
        <p:txBody>
          <a:bodyPr/>
          <a:lstStyle/>
          <a:p>
            <a:pPr eaLnBrk="1" hangingPunct="1"/>
            <a:r>
              <a:rPr lang="nb-NO" smtClean="0"/>
              <a:t>Dialogen som hjelpemiddel</a:t>
            </a:r>
          </a:p>
        </p:txBody>
      </p:sp>
      <p:pic>
        <p:nvPicPr>
          <p:cNvPr id="17413" name="Picture 8" descr="doodle"/>
          <p:cNvPicPr>
            <a:picLocks noChangeAspect="1" noChangeArrowheads="1"/>
          </p:cNvPicPr>
          <p:nvPr/>
        </p:nvPicPr>
        <p:blipFill>
          <a:blip r:embed="rId3" cstate="print"/>
          <a:srcRect/>
          <a:stretch>
            <a:fillRect/>
          </a:stretch>
        </p:blipFill>
        <p:spPr bwMode="auto">
          <a:xfrm>
            <a:off x="4500563" y="2276475"/>
            <a:ext cx="4108450" cy="2979738"/>
          </a:xfrm>
          <a:prstGeom prst="rect">
            <a:avLst/>
          </a:prstGeom>
          <a:noFill/>
          <a:ln w="9525">
            <a:noFill/>
            <a:miter lim="800000"/>
            <a:headEnd/>
            <a:tailEnd/>
          </a:ln>
        </p:spPr>
      </p:pic>
      <p:pic>
        <p:nvPicPr>
          <p:cNvPr id="17414" name="Picture 5" descr="kopp"/>
          <p:cNvPicPr>
            <a:picLocks noChangeAspect="1" noChangeArrowheads="1"/>
          </p:cNvPicPr>
          <p:nvPr/>
        </p:nvPicPr>
        <p:blipFill>
          <a:blip r:embed="rId4" cstate="print"/>
          <a:srcRect/>
          <a:stretch>
            <a:fillRect/>
          </a:stretch>
        </p:blipFill>
        <p:spPr bwMode="auto">
          <a:xfrm>
            <a:off x="4211638" y="5734050"/>
            <a:ext cx="811212" cy="8969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p:txBody>
          <a:bodyPr/>
          <a:lstStyle/>
          <a:p>
            <a:r>
              <a:rPr lang="nb-NO" dirty="0" err="1" smtClean="0"/>
              <a:t>Ecovillages</a:t>
            </a:r>
            <a:endParaRPr lang="nb-NO" dirty="0" smtClean="0"/>
          </a:p>
          <a:p>
            <a:r>
              <a:rPr lang="nb-NO" dirty="0" err="1" smtClean="0"/>
              <a:t>Sustainible</a:t>
            </a:r>
            <a:r>
              <a:rPr lang="nb-NO" dirty="0" smtClean="0"/>
              <a:t> </a:t>
            </a:r>
            <a:r>
              <a:rPr lang="nb-NO" dirty="0" err="1" smtClean="0"/>
              <a:t>connection</a:t>
            </a:r>
            <a:endParaRPr lang="nb-NO" dirty="0" smtClean="0"/>
          </a:p>
          <a:p>
            <a:r>
              <a:rPr lang="nb-NO" dirty="0" err="1" smtClean="0"/>
              <a:t>Slow</a:t>
            </a:r>
            <a:r>
              <a:rPr lang="nb-NO" dirty="0" smtClean="0"/>
              <a:t> </a:t>
            </a:r>
            <a:r>
              <a:rPr lang="nb-NO" dirty="0" err="1" smtClean="0"/>
              <a:t>food</a:t>
            </a:r>
            <a:endParaRPr lang="nb-NO" dirty="0" smtClean="0"/>
          </a:p>
          <a:p>
            <a:r>
              <a:rPr lang="nb-NO" dirty="0" smtClean="0"/>
              <a:t>Fremtidens byer</a:t>
            </a:r>
          </a:p>
          <a:p>
            <a:endParaRPr lang="nb-NO" dirty="0" smtClean="0"/>
          </a:p>
          <a:p>
            <a:endParaRPr lang="nb-NO" dirty="0" smtClean="0"/>
          </a:p>
          <a:p>
            <a:endParaRPr lang="nb-NO" dirty="0"/>
          </a:p>
        </p:txBody>
      </p:sp>
      <p:pic>
        <p:nvPicPr>
          <p:cNvPr id="3074" name="Picture 2" descr="C:\Users\Øystein\Pictures\Ny mappe (2)\2871081592_18597b6cfa_m.jpg"/>
          <p:cNvPicPr>
            <a:picLocks noGrp="1" noChangeAspect="1" noChangeArrowheads="1"/>
          </p:cNvPicPr>
          <p:nvPr>
            <p:ph sz="half" idx="2"/>
          </p:nvPr>
        </p:nvPicPr>
        <p:blipFill>
          <a:blip r:embed="rId2" cstate="print"/>
          <a:srcRect/>
          <a:stretch>
            <a:fillRect/>
          </a:stretch>
        </p:blipFill>
        <p:spPr bwMode="auto">
          <a:xfrm>
            <a:off x="6804248" y="1052736"/>
            <a:ext cx="2160240" cy="2160240"/>
          </a:xfrm>
          <a:prstGeom prst="rect">
            <a:avLst/>
          </a:prstGeom>
          <a:noFill/>
        </p:spPr>
      </p:pic>
      <p:sp>
        <p:nvSpPr>
          <p:cNvPr id="9" name="Plassholder for bunntekst 8"/>
          <p:cNvSpPr>
            <a:spLocks noGrp="1"/>
          </p:cNvSpPr>
          <p:nvPr>
            <p:ph type="ftr" sz="quarter" idx="11"/>
          </p:nvPr>
        </p:nvSpPr>
        <p:spPr/>
        <p:txBody>
          <a:bodyPr/>
          <a:lstStyle/>
          <a:p>
            <a:r>
              <a:rPr lang="nb-NO" smtClean="0"/>
              <a:t>Klimadag på Sortland 29 oktober 2010</a:t>
            </a:r>
            <a:endParaRPr lang="nb-NO"/>
          </a:p>
        </p:txBody>
      </p:sp>
      <p:sp>
        <p:nvSpPr>
          <p:cNvPr id="2" name="Tittel 1"/>
          <p:cNvSpPr>
            <a:spLocks noGrp="1"/>
          </p:cNvSpPr>
          <p:nvPr>
            <p:ph type="title"/>
          </p:nvPr>
        </p:nvSpPr>
        <p:spPr/>
        <p:txBody>
          <a:bodyPr/>
          <a:lstStyle/>
          <a:p>
            <a:r>
              <a:rPr lang="nb-NO" dirty="0" smtClean="0"/>
              <a:t>Eksempler på nye muligheter</a:t>
            </a:r>
            <a:endParaRPr lang="nb-NO" dirty="0"/>
          </a:p>
        </p:txBody>
      </p:sp>
      <p:pic>
        <p:nvPicPr>
          <p:cNvPr id="5" name="Bilde 4" descr="ag2_cityrepair.jpg"/>
          <p:cNvPicPr>
            <a:picLocks noChangeAspect="1"/>
          </p:cNvPicPr>
          <p:nvPr/>
        </p:nvPicPr>
        <p:blipFill>
          <a:blip r:embed="rId3" cstate="print"/>
          <a:stretch>
            <a:fillRect/>
          </a:stretch>
        </p:blipFill>
        <p:spPr>
          <a:xfrm>
            <a:off x="827584" y="4077072"/>
            <a:ext cx="2175504" cy="1483298"/>
          </a:xfrm>
          <a:prstGeom prst="rect">
            <a:avLst/>
          </a:prstGeom>
        </p:spPr>
      </p:pic>
      <p:pic>
        <p:nvPicPr>
          <p:cNvPr id="6" name="Bilde 5" descr="food-waste-freeganism.jpg"/>
          <p:cNvPicPr>
            <a:picLocks noChangeAspect="1"/>
          </p:cNvPicPr>
          <p:nvPr/>
        </p:nvPicPr>
        <p:blipFill>
          <a:blip r:embed="rId4" cstate="print"/>
          <a:stretch>
            <a:fillRect/>
          </a:stretch>
        </p:blipFill>
        <p:spPr>
          <a:xfrm>
            <a:off x="4499992" y="1196752"/>
            <a:ext cx="2258617" cy="1713267"/>
          </a:xfrm>
          <a:prstGeom prst="rect">
            <a:avLst/>
          </a:prstGeom>
        </p:spPr>
      </p:pic>
      <p:pic>
        <p:nvPicPr>
          <p:cNvPr id="7" name="Bilde 6" descr="slow food 2.jpg"/>
          <p:cNvPicPr>
            <a:picLocks noChangeAspect="1"/>
          </p:cNvPicPr>
          <p:nvPr/>
        </p:nvPicPr>
        <p:blipFill>
          <a:blip r:embed="rId5" cstate="print"/>
          <a:stretch>
            <a:fillRect/>
          </a:stretch>
        </p:blipFill>
        <p:spPr>
          <a:xfrm>
            <a:off x="3779912" y="3501008"/>
            <a:ext cx="819150" cy="1238250"/>
          </a:xfrm>
          <a:prstGeom prst="rect">
            <a:avLst/>
          </a:prstGeom>
        </p:spPr>
      </p:pic>
      <p:pic>
        <p:nvPicPr>
          <p:cNvPr id="8" name="Bilde 7" descr="12_Steps_to_TransCarrb.png"/>
          <p:cNvPicPr>
            <a:picLocks noChangeAspect="1"/>
          </p:cNvPicPr>
          <p:nvPr/>
        </p:nvPicPr>
        <p:blipFill>
          <a:blip r:embed="rId6" cstate="print"/>
          <a:stretch>
            <a:fillRect/>
          </a:stretch>
        </p:blipFill>
        <p:spPr>
          <a:xfrm>
            <a:off x="5364088" y="3645024"/>
            <a:ext cx="2981620" cy="223867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p:txBody>
          <a:bodyPr/>
          <a:lstStyle/>
          <a:p>
            <a:r>
              <a:rPr lang="nb-NO" dirty="0" err="1" smtClean="0"/>
              <a:t>Transition</a:t>
            </a:r>
            <a:r>
              <a:rPr lang="nb-NO" dirty="0" smtClean="0"/>
              <a:t> </a:t>
            </a:r>
            <a:r>
              <a:rPr lang="nb-NO" dirty="0" err="1" smtClean="0"/>
              <a:t>town</a:t>
            </a:r>
            <a:endParaRPr lang="nb-NO" dirty="0"/>
          </a:p>
        </p:txBody>
      </p:sp>
      <p:pic>
        <p:nvPicPr>
          <p:cNvPr id="5" name="Plassholder for innhold 4" descr="Transition t.jpg"/>
          <p:cNvPicPr>
            <a:picLocks noGrp="1" noChangeAspect="1"/>
          </p:cNvPicPr>
          <p:nvPr>
            <p:ph sz="half" idx="2"/>
          </p:nvPr>
        </p:nvPicPr>
        <p:blipFill>
          <a:blip r:embed="rId2" cstate="print"/>
          <a:stretch>
            <a:fillRect/>
          </a:stretch>
        </p:blipFill>
        <p:spPr>
          <a:xfrm>
            <a:off x="5580112" y="2348880"/>
            <a:ext cx="2530548" cy="2530548"/>
          </a:xfrm>
        </p:spPr>
      </p:pic>
      <p:sp>
        <p:nvSpPr>
          <p:cNvPr id="7" name="Plassholder for bunntekst 6"/>
          <p:cNvSpPr>
            <a:spLocks noGrp="1"/>
          </p:cNvSpPr>
          <p:nvPr>
            <p:ph type="ftr" sz="quarter" idx="11"/>
          </p:nvPr>
        </p:nvSpPr>
        <p:spPr/>
        <p:txBody>
          <a:bodyPr/>
          <a:lstStyle/>
          <a:p>
            <a:r>
              <a:rPr lang="nb-NO" smtClean="0"/>
              <a:t>Klimadag på Sortland 29 oktober 2010</a:t>
            </a:r>
            <a:endParaRPr lang="nb-NO"/>
          </a:p>
        </p:txBody>
      </p:sp>
      <p:sp>
        <p:nvSpPr>
          <p:cNvPr id="2" name="Tittel 1"/>
          <p:cNvSpPr>
            <a:spLocks noGrp="1"/>
          </p:cNvSpPr>
          <p:nvPr>
            <p:ph type="title"/>
          </p:nvPr>
        </p:nvSpPr>
        <p:spPr/>
        <p:txBody>
          <a:bodyPr/>
          <a:lstStyle/>
          <a:p>
            <a:r>
              <a:rPr lang="nb-NO" dirty="0" smtClean="0"/>
              <a:t>Flere eksempler</a:t>
            </a:r>
            <a:endParaRPr lang="nb-NO" dirty="0"/>
          </a:p>
        </p:txBody>
      </p:sp>
      <p:pic>
        <p:nvPicPr>
          <p:cNvPr id="6" name="Bilde 5" descr="TTUK.gif"/>
          <p:cNvPicPr>
            <a:picLocks noChangeAspect="1"/>
          </p:cNvPicPr>
          <p:nvPr/>
        </p:nvPicPr>
        <p:blipFill>
          <a:blip r:embed="rId3" cstate="print"/>
          <a:stretch>
            <a:fillRect/>
          </a:stretch>
        </p:blipFill>
        <p:spPr>
          <a:xfrm>
            <a:off x="827584" y="2492896"/>
            <a:ext cx="4056140" cy="395419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500188" y="1214438"/>
            <a:ext cx="5618162" cy="309562"/>
          </a:xfrm>
          <a:prstGeom prst="rect">
            <a:avLst/>
          </a:prstGeom>
          <a:noFill/>
          <a:ln w="9525">
            <a:noFill/>
            <a:miter lim="800000"/>
            <a:headEnd/>
            <a:tailEnd/>
          </a:ln>
        </p:spPr>
        <p:txBody>
          <a:bodyPr anchor="b"/>
          <a:lstStyle/>
          <a:p>
            <a:endParaRPr lang="nb-NO" sz="1800" b="1">
              <a:solidFill>
                <a:schemeClr val="tx2"/>
              </a:solidFill>
              <a:latin typeface="DINMittelschrift"/>
            </a:endParaRPr>
          </a:p>
        </p:txBody>
      </p:sp>
      <p:sp>
        <p:nvSpPr>
          <p:cNvPr id="52227" name="AutoShape 3"/>
          <p:cNvSpPr>
            <a:spLocks noChangeArrowheads="1"/>
          </p:cNvSpPr>
          <p:nvPr/>
        </p:nvSpPr>
        <p:spPr bwMode="auto">
          <a:xfrm>
            <a:off x="2176463" y="3524250"/>
            <a:ext cx="5375275" cy="8509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nb-NO"/>
          </a:p>
        </p:txBody>
      </p:sp>
      <p:sp>
        <p:nvSpPr>
          <p:cNvPr id="68612" name="Rectangle 4"/>
          <p:cNvSpPr>
            <a:spLocks noChangeArrowheads="1"/>
          </p:cNvSpPr>
          <p:nvPr/>
        </p:nvSpPr>
        <p:spPr bwMode="auto">
          <a:xfrm>
            <a:off x="3132138" y="2727325"/>
            <a:ext cx="5326062" cy="892175"/>
          </a:xfrm>
          <a:prstGeom prst="rect">
            <a:avLst/>
          </a:prstGeom>
          <a:noFill/>
          <a:ln w="9525">
            <a:noFill/>
            <a:miter lim="800000"/>
            <a:headEnd/>
            <a:tailEnd/>
          </a:ln>
        </p:spPr>
        <p:txBody>
          <a:bodyPr>
            <a:spAutoFit/>
          </a:bodyPr>
          <a:lstStyle/>
          <a:p>
            <a:r>
              <a:rPr lang="nb-NO" sz="1800" b="1">
                <a:latin typeface="Tahoma" pitchFamily="34" charset="0"/>
              </a:rPr>
              <a:t>Økonomisk dimensjon</a:t>
            </a:r>
            <a:endParaRPr lang="en-US" sz="1800">
              <a:latin typeface="Tahoma" pitchFamily="34" charset="0"/>
            </a:endParaRPr>
          </a:p>
          <a:p>
            <a:r>
              <a:rPr lang="en-US" sz="1800">
                <a:latin typeface="Tahoma" pitchFamily="34" charset="0"/>
              </a:rPr>
              <a:t>Økonomiske verdier</a:t>
            </a:r>
          </a:p>
          <a:p>
            <a:r>
              <a:rPr lang="en-US" sz="1800">
                <a:latin typeface="Tahoma" pitchFamily="34" charset="0"/>
              </a:rPr>
              <a:t>Velferd </a:t>
            </a:r>
          </a:p>
          <a:p>
            <a:r>
              <a:rPr lang="en-US" sz="1800">
                <a:latin typeface="Tahoma" pitchFamily="34" charset="0"/>
              </a:rPr>
              <a:t>			</a:t>
            </a:r>
            <a:endParaRPr lang="nb-NO" sz="1800">
              <a:latin typeface="Tahoma" pitchFamily="34" charset="0"/>
            </a:endParaRPr>
          </a:p>
        </p:txBody>
      </p:sp>
      <p:sp>
        <p:nvSpPr>
          <p:cNvPr id="68613" name="Rectangle 5"/>
          <p:cNvSpPr>
            <a:spLocks noChangeArrowheads="1"/>
          </p:cNvSpPr>
          <p:nvPr/>
        </p:nvSpPr>
        <p:spPr bwMode="auto">
          <a:xfrm>
            <a:off x="827088" y="4725988"/>
            <a:ext cx="3783012" cy="892175"/>
          </a:xfrm>
          <a:prstGeom prst="rect">
            <a:avLst/>
          </a:prstGeom>
          <a:noFill/>
          <a:ln w="9525">
            <a:noFill/>
            <a:miter lim="800000"/>
            <a:headEnd/>
            <a:tailEnd/>
          </a:ln>
        </p:spPr>
        <p:txBody>
          <a:bodyPr>
            <a:spAutoFit/>
          </a:bodyPr>
          <a:lstStyle/>
          <a:p>
            <a:r>
              <a:rPr lang="en-US" sz="1800" b="1">
                <a:latin typeface="Tahoma" pitchFamily="34" charset="0"/>
              </a:rPr>
              <a:t>Sosial dimensjon</a:t>
            </a:r>
          </a:p>
          <a:p>
            <a:r>
              <a:rPr lang="en-US" sz="1800">
                <a:latin typeface="Tahoma" pitchFamily="34" charset="0"/>
              </a:rPr>
              <a:t>Kulturelle verdier</a:t>
            </a:r>
          </a:p>
          <a:p>
            <a:r>
              <a:rPr lang="en-US" sz="1800">
                <a:latin typeface="Tahoma" pitchFamily="34" charset="0"/>
              </a:rPr>
              <a:t>Livskvalitet</a:t>
            </a:r>
          </a:p>
          <a:p>
            <a:endParaRPr lang="nb-NO" sz="1800" b="1">
              <a:latin typeface="Tahoma" pitchFamily="34" charset="0"/>
            </a:endParaRPr>
          </a:p>
        </p:txBody>
      </p:sp>
      <p:sp>
        <p:nvSpPr>
          <p:cNvPr id="68614" name="Rectangle 6"/>
          <p:cNvSpPr>
            <a:spLocks noChangeArrowheads="1"/>
          </p:cNvSpPr>
          <p:nvPr/>
        </p:nvSpPr>
        <p:spPr bwMode="auto">
          <a:xfrm>
            <a:off x="5340350" y="4725988"/>
            <a:ext cx="3446463" cy="687387"/>
          </a:xfrm>
          <a:prstGeom prst="rect">
            <a:avLst/>
          </a:prstGeom>
          <a:noFill/>
          <a:ln w="9525">
            <a:noFill/>
            <a:miter lim="800000"/>
            <a:headEnd/>
            <a:tailEnd/>
          </a:ln>
        </p:spPr>
        <p:txBody>
          <a:bodyPr wrap="none">
            <a:spAutoFit/>
          </a:bodyPr>
          <a:lstStyle/>
          <a:p>
            <a:r>
              <a:rPr lang="en-US" sz="1800" b="1">
                <a:latin typeface="Tahoma" pitchFamily="34" charset="0"/>
              </a:rPr>
              <a:t>Økologisk dimensjon</a:t>
            </a:r>
          </a:p>
          <a:p>
            <a:r>
              <a:rPr lang="en-US" sz="1800">
                <a:latin typeface="Tahoma" pitchFamily="34" charset="0"/>
              </a:rPr>
              <a:t>Naturverdier</a:t>
            </a:r>
          </a:p>
          <a:p>
            <a:r>
              <a:rPr lang="en-US" sz="1800">
                <a:latin typeface="Tahoma" pitchFamily="34" charset="0"/>
              </a:rPr>
              <a:t>Livsgrunnlag</a:t>
            </a:r>
            <a:endParaRPr lang="nb-NO" sz="1800">
              <a:latin typeface="Tahoma" pitchFamily="34" charset="0"/>
            </a:endParaRPr>
          </a:p>
        </p:txBody>
      </p:sp>
      <p:sp>
        <p:nvSpPr>
          <p:cNvPr id="9" name="Plassholder for bunntekst 8"/>
          <p:cNvSpPr>
            <a:spLocks noGrp="1"/>
          </p:cNvSpPr>
          <p:nvPr>
            <p:ph type="ftr" sz="quarter" idx="11"/>
          </p:nvPr>
        </p:nvSpPr>
        <p:spPr/>
        <p:txBody>
          <a:bodyPr/>
          <a:lstStyle/>
          <a:p>
            <a:r>
              <a:rPr lang="nb-NO" smtClean="0"/>
              <a:t>Klimadag på Sortland 29 oktober 2010</a:t>
            </a:r>
            <a:endParaRPr lang="nb-NO"/>
          </a:p>
        </p:txBody>
      </p:sp>
      <p:sp>
        <p:nvSpPr>
          <p:cNvPr id="52231" name="Rectangle 7"/>
          <p:cNvSpPr>
            <a:spLocks noGrp="1" noChangeArrowheads="1"/>
          </p:cNvSpPr>
          <p:nvPr>
            <p:ph type="title" idx="4294967295"/>
          </p:nvPr>
        </p:nvSpPr>
        <p:spPr>
          <a:xfrm>
            <a:off x="0" y="274638"/>
            <a:ext cx="8229600" cy="1143000"/>
          </a:xfrm>
        </p:spPr>
        <p:txBody>
          <a:bodyPr/>
          <a:lstStyle/>
          <a:p>
            <a:pPr eaLnBrk="1" hangingPunct="1"/>
            <a:r>
              <a:rPr lang="nb-NO" smtClean="0"/>
              <a:t>Verditrianglet</a:t>
            </a:r>
          </a:p>
        </p:txBody>
      </p:sp>
      <p:sp>
        <p:nvSpPr>
          <p:cNvPr id="8" name="TekstSylinder 7"/>
          <p:cNvSpPr txBox="1"/>
          <p:nvPr/>
        </p:nvSpPr>
        <p:spPr>
          <a:xfrm>
            <a:off x="3923928" y="5877272"/>
            <a:ext cx="1656223" cy="230832"/>
          </a:xfrm>
          <a:prstGeom prst="rect">
            <a:avLst/>
          </a:prstGeom>
          <a:noFill/>
        </p:spPr>
        <p:txBody>
          <a:bodyPr wrap="none" rtlCol="0">
            <a:spAutoFit/>
          </a:bodyPr>
          <a:lstStyle/>
          <a:p>
            <a:r>
              <a:rPr lang="nb-NO" sz="900" dirty="0" smtClean="0"/>
              <a:t>Kilde; Ingebrigtsen og Jakobsen</a:t>
            </a:r>
            <a:endParaRPr lang="nb-NO" sz="9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8614"/>
                                        </p:tgtEl>
                                        <p:attrNameLst>
                                          <p:attrName>style.visibility</p:attrName>
                                        </p:attrNameLst>
                                      </p:cBhvr>
                                      <p:to>
                                        <p:strVal val="visible"/>
                                      </p:to>
                                    </p:set>
                                    <p:animEffect transition="in" filter="box(in)">
                                      <p:cBhvr>
                                        <p:cTn id="7" dur="500"/>
                                        <p:tgtEl>
                                          <p:spTgt spid="686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8612"/>
                                        </p:tgtEl>
                                        <p:attrNameLst>
                                          <p:attrName>style.visibility</p:attrName>
                                        </p:attrNameLst>
                                      </p:cBhvr>
                                      <p:to>
                                        <p:strVal val="visible"/>
                                      </p:to>
                                    </p:set>
                                    <p:animEffect transition="in" filter="box(in)">
                                      <p:cBhvr>
                                        <p:cTn id="12" dur="500"/>
                                        <p:tgtEl>
                                          <p:spTgt spid="686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8613"/>
                                        </p:tgtEl>
                                        <p:attrNameLst>
                                          <p:attrName>style.visibility</p:attrName>
                                        </p:attrNameLst>
                                      </p:cBhvr>
                                      <p:to>
                                        <p:strVal val="visible"/>
                                      </p:to>
                                    </p:set>
                                    <p:animEffect transition="in" filter="box(in)">
                                      <p:cBhvr>
                                        <p:cTn id="17" dur="5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68613" grpId="0"/>
      <p:bldP spid="686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descr="talerstol.bmp"/>
          <p:cNvPicPr>
            <a:picLocks noGrp="1" noChangeAspect="1"/>
          </p:cNvPicPr>
          <p:nvPr>
            <p:ph type="pic" sz="quarter" idx="13"/>
          </p:nvPr>
        </p:nvPicPr>
        <p:blipFill>
          <a:blip r:embed="rId2" cstate="print"/>
          <a:srcRect t="28212" b="28212"/>
          <a:stretch>
            <a:fillRect/>
          </a:stretch>
        </p:blipFill>
        <p:spPr>
          <a:xfrm>
            <a:off x="5015541" y="3761656"/>
            <a:ext cx="4128459" cy="3096344"/>
          </a:xfrm>
        </p:spPr>
      </p:pic>
      <p:sp>
        <p:nvSpPr>
          <p:cNvPr id="5" name="Tittel 4"/>
          <p:cNvSpPr>
            <a:spLocks noGrp="1"/>
          </p:cNvSpPr>
          <p:nvPr>
            <p:ph type="title"/>
          </p:nvPr>
        </p:nvSpPr>
        <p:spPr>
          <a:xfrm>
            <a:off x="1547664" y="4437112"/>
            <a:ext cx="3312368" cy="930226"/>
          </a:xfrm>
        </p:spPr>
        <p:txBody>
          <a:bodyPr>
            <a:normAutofit fontScale="90000"/>
          </a:bodyPr>
          <a:lstStyle/>
          <a:p>
            <a:r>
              <a:rPr lang="nb-NO" sz="2800" dirty="0" smtClean="0"/>
              <a:t>Takk for oppmerksomheten!!!</a:t>
            </a:r>
            <a:endParaRPr lang="nb-NO" sz="2800" dirty="0"/>
          </a:p>
        </p:txBody>
      </p:sp>
      <p:sp>
        <p:nvSpPr>
          <p:cNvPr id="7" name="Plassholder for tekst 6"/>
          <p:cNvSpPr>
            <a:spLocks noGrp="1"/>
          </p:cNvSpPr>
          <p:nvPr>
            <p:ph type="body" sz="half" idx="2"/>
          </p:nvPr>
        </p:nvSpPr>
        <p:spPr/>
        <p:txBody>
          <a:bodyPr/>
          <a:lstStyle/>
          <a:p>
            <a:endParaRPr lang="nb-NO" dirty="0"/>
          </a:p>
        </p:txBody>
      </p:sp>
      <p:sp>
        <p:nvSpPr>
          <p:cNvPr id="8" name="Plassholder for bunntekst 7"/>
          <p:cNvSpPr>
            <a:spLocks noGrp="1"/>
          </p:cNvSpPr>
          <p:nvPr>
            <p:ph type="ftr" sz="quarter" idx="11"/>
          </p:nvPr>
        </p:nvSpPr>
        <p:spPr/>
        <p:txBody>
          <a:bodyPr/>
          <a:lstStyle/>
          <a:p>
            <a:r>
              <a:rPr lang="nb-NO" smtClean="0"/>
              <a:t>Klimadag på Sortland 29 oktober 2010</a:t>
            </a:r>
            <a:endParaRPr lang="nb-NO"/>
          </a:p>
        </p:txBody>
      </p:sp>
      <p:pic>
        <p:nvPicPr>
          <p:cNvPr id="10" name="Plassholder for innhold 4" descr="ScreenHunter_03 Oct. 25 19.59.gif"/>
          <p:cNvPicPr>
            <a:picLocks noChangeAspect="1"/>
          </p:cNvPicPr>
          <p:nvPr/>
        </p:nvPicPr>
        <p:blipFill>
          <a:blip r:embed="rId3" cstate="print"/>
          <a:stretch>
            <a:fillRect/>
          </a:stretch>
        </p:blipFill>
        <p:spPr>
          <a:xfrm>
            <a:off x="1691680" y="764704"/>
            <a:ext cx="4038600" cy="30244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p:cNvSpPr>
            <a:spLocks noChangeArrowheads="1"/>
          </p:cNvSpPr>
          <p:nvPr/>
        </p:nvSpPr>
        <p:spPr bwMode="auto">
          <a:xfrm>
            <a:off x="5003800" y="2636838"/>
            <a:ext cx="3744913" cy="2211387"/>
          </a:xfrm>
          <a:prstGeom prst="ellipse">
            <a:avLst/>
          </a:prstGeom>
          <a:solidFill>
            <a:srgbClr val="FF0000"/>
          </a:solidFill>
          <a:ln w="9525">
            <a:solidFill>
              <a:schemeClr val="tx1"/>
            </a:solidFill>
            <a:round/>
            <a:headEnd/>
            <a:tailEnd/>
          </a:ln>
        </p:spPr>
        <p:txBody>
          <a:bodyPr wrap="none" anchor="ctr"/>
          <a:lstStyle/>
          <a:p>
            <a:pPr algn="ctr" eaLnBrk="1" hangingPunct="1"/>
            <a:r>
              <a:rPr lang="nb-NO"/>
              <a:t>Natur</a:t>
            </a:r>
          </a:p>
        </p:txBody>
      </p:sp>
      <p:sp>
        <p:nvSpPr>
          <p:cNvPr id="13315" name="Oval 3"/>
          <p:cNvSpPr>
            <a:spLocks noChangeArrowheads="1"/>
          </p:cNvSpPr>
          <p:nvPr/>
        </p:nvSpPr>
        <p:spPr bwMode="auto">
          <a:xfrm>
            <a:off x="5148263" y="3213100"/>
            <a:ext cx="2808287" cy="1152525"/>
          </a:xfrm>
          <a:prstGeom prst="ellipse">
            <a:avLst/>
          </a:prstGeom>
          <a:solidFill>
            <a:srgbClr val="00FF00"/>
          </a:solidFill>
          <a:ln w="9525">
            <a:solidFill>
              <a:schemeClr val="tx1"/>
            </a:solidFill>
            <a:round/>
            <a:headEnd/>
            <a:tailEnd/>
          </a:ln>
        </p:spPr>
        <p:txBody>
          <a:bodyPr wrap="none" anchor="ctr"/>
          <a:lstStyle/>
          <a:p>
            <a:pPr algn="ctr" eaLnBrk="1" hangingPunct="1"/>
            <a:endParaRPr lang="nb-NO"/>
          </a:p>
        </p:txBody>
      </p:sp>
      <p:sp>
        <p:nvSpPr>
          <p:cNvPr id="13316" name="Oval 4"/>
          <p:cNvSpPr>
            <a:spLocks noChangeArrowheads="1"/>
          </p:cNvSpPr>
          <p:nvPr/>
        </p:nvSpPr>
        <p:spPr bwMode="auto">
          <a:xfrm>
            <a:off x="5292725" y="3357563"/>
            <a:ext cx="1346200" cy="914400"/>
          </a:xfrm>
          <a:prstGeom prst="ellipse">
            <a:avLst/>
          </a:prstGeom>
          <a:solidFill>
            <a:srgbClr val="3366FF"/>
          </a:solidFill>
          <a:ln w="9525">
            <a:solidFill>
              <a:schemeClr val="tx1"/>
            </a:solidFill>
            <a:round/>
            <a:headEnd/>
            <a:tailEnd/>
          </a:ln>
        </p:spPr>
        <p:txBody>
          <a:bodyPr wrap="none" anchor="ctr"/>
          <a:lstStyle/>
          <a:p>
            <a:pPr algn="ctr" eaLnBrk="1" hangingPunct="1"/>
            <a:r>
              <a:rPr lang="nb-NO"/>
              <a:t>Økonomi</a:t>
            </a:r>
          </a:p>
        </p:txBody>
      </p:sp>
      <p:sp>
        <p:nvSpPr>
          <p:cNvPr id="13317" name="Text Box 5"/>
          <p:cNvSpPr txBox="1">
            <a:spLocks noChangeArrowheads="1"/>
          </p:cNvSpPr>
          <p:nvPr/>
        </p:nvSpPr>
        <p:spPr bwMode="auto">
          <a:xfrm>
            <a:off x="6351588" y="1865313"/>
            <a:ext cx="1533525" cy="366712"/>
          </a:xfrm>
          <a:prstGeom prst="rect">
            <a:avLst/>
          </a:prstGeom>
          <a:noFill/>
          <a:ln w="9525">
            <a:noFill/>
            <a:miter lim="800000"/>
            <a:headEnd/>
            <a:tailEnd/>
          </a:ln>
        </p:spPr>
        <p:txBody>
          <a:bodyPr>
            <a:spAutoFit/>
          </a:bodyPr>
          <a:lstStyle/>
          <a:p>
            <a:pPr eaLnBrk="1" hangingPunct="1"/>
            <a:endParaRPr lang="nb-NO"/>
          </a:p>
        </p:txBody>
      </p:sp>
      <p:sp>
        <p:nvSpPr>
          <p:cNvPr id="13318" name="Text Box 6"/>
          <p:cNvSpPr txBox="1">
            <a:spLocks noChangeArrowheads="1"/>
          </p:cNvSpPr>
          <p:nvPr/>
        </p:nvSpPr>
        <p:spPr bwMode="auto">
          <a:xfrm>
            <a:off x="6659563" y="4437063"/>
            <a:ext cx="184150" cy="366712"/>
          </a:xfrm>
          <a:prstGeom prst="rect">
            <a:avLst/>
          </a:prstGeom>
          <a:noFill/>
          <a:ln w="9525">
            <a:noFill/>
            <a:miter lim="800000"/>
            <a:headEnd/>
            <a:tailEnd/>
          </a:ln>
        </p:spPr>
        <p:txBody>
          <a:bodyPr>
            <a:spAutoFit/>
          </a:bodyPr>
          <a:lstStyle/>
          <a:p>
            <a:pPr eaLnBrk="1" hangingPunct="1">
              <a:spcBef>
                <a:spcPct val="50000"/>
              </a:spcBef>
            </a:pPr>
            <a:endParaRPr lang="nb-NO"/>
          </a:p>
        </p:txBody>
      </p:sp>
      <p:sp>
        <p:nvSpPr>
          <p:cNvPr id="13319" name="Text Box 7"/>
          <p:cNvSpPr txBox="1">
            <a:spLocks noChangeArrowheads="1"/>
          </p:cNvSpPr>
          <p:nvPr/>
        </p:nvSpPr>
        <p:spPr bwMode="auto">
          <a:xfrm>
            <a:off x="7956550" y="3429000"/>
            <a:ext cx="742950" cy="366713"/>
          </a:xfrm>
          <a:prstGeom prst="rect">
            <a:avLst/>
          </a:prstGeom>
          <a:noFill/>
          <a:ln w="9525">
            <a:noFill/>
            <a:miter lim="800000"/>
            <a:headEnd/>
            <a:tailEnd/>
          </a:ln>
        </p:spPr>
        <p:txBody>
          <a:bodyPr wrap="none">
            <a:spAutoFit/>
          </a:bodyPr>
          <a:lstStyle/>
          <a:p>
            <a:pPr eaLnBrk="1" hangingPunct="1"/>
            <a:r>
              <a:rPr lang="nb-NO"/>
              <a:t>Natur</a:t>
            </a:r>
          </a:p>
        </p:txBody>
      </p:sp>
      <p:sp>
        <p:nvSpPr>
          <p:cNvPr id="13320" name="Text Box 8"/>
          <p:cNvSpPr txBox="1">
            <a:spLocks noChangeArrowheads="1"/>
          </p:cNvSpPr>
          <p:nvPr/>
        </p:nvSpPr>
        <p:spPr bwMode="auto">
          <a:xfrm>
            <a:off x="6659563" y="3573463"/>
            <a:ext cx="1098550" cy="366712"/>
          </a:xfrm>
          <a:prstGeom prst="rect">
            <a:avLst/>
          </a:prstGeom>
          <a:noFill/>
          <a:ln w="9525">
            <a:noFill/>
            <a:miter lim="800000"/>
            <a:headEnd/>
            <a:tailEnd/>
          </a:ln>
        </p:spPr>
        <p:txBody>
          <a:bodyPr>
            <a:spAutoFit/>
          </a:bodyPr>
          <a:lstStyle/>
          <a:p>
            <a:pPr eaLnBrk="1" hangingPunct="1"/>
            <a:r>
              <a:rPr lang="nb-NO"/>
              <a:t>Samfunn</a:t>
            </a:r>
          </a:p>
        </p:txBody>
      </p:sp>
      <p:sp>
        <p:nvSpPr>
          <p:cNvPr id="13" name="Plassholder for bunntekst 12"/>
          <p:cNvSpPr>
            <a:spLocks noGrp="1"/>
          </p:cNvSpPr>
          <p:nvPr>
            <p:ph type="ftr" sz="quarter" idx="11"/>
          </p:nvPr>
        </p:nvSpPr>
        <p:spPr/>
        <p:txBody>
          <a:bodyPr/>
          <a:lstStyle/>
          <a:p>
            <a:r>
              <a:rPr lang="nb-NO" smtClean="0"/>
              <a:t>Klimadag på Sortland 29 oktober 2010</a:t>
            </a:r>
            <a:endParaRPr lang="nb-NO"/>
          </a:p>
        </p:txBody>
      </p:sp>
      <p:sp>
        <p:nvSpPr>
          <p:cNvPr id="23561" name="Rectangle 9"/>
          <p:cNvSpPr>
            <a:spLocks noGrp="1" noChangeArrowheads="1"/>
          </p:cNvSpPr>
          <p:nvPr>
            <p:ph type="title" idx="4294967295"/>
          </p:nvPr>
        </p:nvSpPr>
        <p:spPr>
          <a:xfrm>
            <a:off x="0" y="274638"/>
            <a:ext cx="8229600" cy="1143000"/>
          </a:xfrm>
        </p:spPr>
        <p:txBody>
          <a:bodyPr lIns="91440" tIns="45720" rIns="91440" bIns="45720" anchor="b"/>
          <a:lstStyle/>
          <a:p>
            <a:pPr eaLnBrk="1" hangingPunct="1">
              <a:defRPr/>
            </a:pPr>
            <a:r>
              <a:rPr lang="nb-NO" smtClean="0"/>
              <a:t>Økologisk økonomi</a:t>
            </a:r>
          </a:p>
        </p:txBody>
      </p:sp>
      <p:sp>
        <p:nvSpPr>
          <p:cNvPr id="13322" name="Rectangle 10"/>
          <p:cNvSpPr>
            <a:spLocks noGrp="1" noChangeArrowheads="1"/>
          </p:cNvSpPr>
          <p:nvPr>
            <p:ph type="body" sz="half" idx="4294967295"/>
          </p:nvPr>
        </p:nvSpPr>
        <p:spPr>
          <a:xfrm>
            <a:off x="0" y="1790700"/>
            <a:ext cx="3814763" cy="4114800"/>
          </a:xfrm>
        </p:spPr>
        <p:txBody>
          <a:bodyPr lIns="91440" tIns="45720" rIns="91440" bIns="45720"/>
          <a:lstStyle/>
          <a:p>
            <a:pPr eaLnBrk="1" hangingPunct="1"/>
            <a:r>
              <a:rPr lang="nb-NO" sz="2800" smtClean="0"/>
              <a:t>Naturen og samfunnet gir overordnede rammer for økonomien</a:t>
            </a:r>
          </a:p>
          <a:p>
            <a:pPr eaLnBrk="1" hangingPunct="1"/>
            <a:r>
              <a:rPr lang="nb-NO" sz="2800" smtClean="0"/>
              <a:t>Riktig fordeling mellom folk, land og generasjoner</a:t>
            </a:r>
          </a:p>
        </p:txBody>
      </p:sp>
      <p:sp>
        <p:nvSpPr>
          <p:cNvPr id="13324" name="Text Box 12"/>
          <p:cNvSpPr txBox="1">
            <a:spLocks noChangeArrowheads="1"/>
          </p:cNvSpPr>
          <p:nvPr/>
        </p:nvSpPr>
        <p:spPr bwMode="auto">
          <a:xfrm>
            <a:off x="5076825" y="5445125"/>
            <a:ext cx="3346450" cy="214313"/>
          </a:xfrm>
          <a:prstGeom prst="rect">
            <a:avLst/>
          </a:prstGeom>
          <a:noFill/>
          <a:ln w="9525">
            <a:noFill/>
            <a:miter lim="800000"/>
            <a:headEnd/>
            <a:tailEnd/>
          </a:ln>
        </p:spPr>
        <p:txBody>
          <a:bodyPr>
            <a:spAutoFit/>
          </a:bodyPr>
          <a:lstStyle/>
          <a:p>
            <a:pPr eaLnBrk="1" hangingPunct="1"/>
            <a:r>
              <a:rPr lang="nb-NO" sz="800"/>
              <a:t>Kilde fig Erikcson og Daly 2006</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arth"/>
          <p:cNvPicPr>
            <a:picLocks noChangeAspect="1" noChangeArrowheads="1"/>
          </p:cNvPicPr>
          <p:nvPr/>
        </p:nvPicPr>
        <p:blipFill>
          <a:blip r:embed="rId4" cstate="print"/>
          <a:srcRect/>
          <a:stretch>
            <a:fillRect/>
          </a:stretch>
        </p:blipFill>
        <p:spPr bwMode="auto">
          <a:xfrm>
            <a:off x="250825" y="365125"/>
            <a:ext cx="8497888" cy="6492875"/>
          </a:xfrm>
          <a:prstGeom prst="rect">
            <a:avLst/>
          </a:prstGeom>
          <a:noFill/>
          <a:ln w="9525">
            <a:noFill/>
            <a:miter lim="800000"/>
            <a:headEnd/>
            <a:tailEnd/>
          </a:ln>
        </p:spPr>
      </p:pic>
      <p:sp>
        <p:nvSpPr>
          <p:cNvPr id="4" name="Plassholder for bunntekst 3"/>
          <p:cNvSpPr>
            <a:spLocks noGrp="1"/>
          </p:cNvSpPr>
          <p:nvPr>
            <p:ph type="ftr" sz="quarter" idx="11"/>
          </p:nvPr>
        </p:nvSpPr>
        <p:spPr/>
        <p:txBody>
          <a:bodyPr/>
          <a:lstStyle/>
          <a:p>
            <a:r>
              <a:rPr lang="nb-NO" smtClean="0"/>
              <a:t>Klimadag på Sortland 29 oktober 2010</a:t>
            </a:r>
            <a:endParaRPr lang="nb-NO"/>
          </a:p>
        </p:txBody>
      </p:sp>
      <p:sp>
        <p:nvSpPr>
          <p:cNvPr id="25603" name="Rectangle 3"/>
          <p:cNvSpPr>
            <a:spLocks noGrp="1" noChangeArrowheads="1"/>
          </p:cNvSpPr>
          <p:nvPr>
            <p:ph type="title" idx="4294967295"/>
          </p:nvPr>
        </p:nvSpPr>
        <p:spPr>
          <a:xfrm>
            <a:off x="0" y="274638"/>
            <a:ext cx="8229600" cy="1143000"/>
          </a:xfrm>
        </p:spPr>
        <p:txBody>
          <a:bodyPr/>
          <a:lstStyle/>
          <a:p>
            <a:pPr eaLnBrk="1" hangingPunct="1"/>
            <a:r>
              <a:rPr lang="nb-NO" smtClean="0"/>
              <a:t>The Earth</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379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sz="half" idx="1"/>
          </p:nvPr>
        </p:nvSpPr>
        <p:spPr/>
        <p:txBody>
          <a:bodyPr/>
          <a:lstStyle/>
          <a:p>
            <a:pPr marL="514350" indent="-514350">
              <a:buFont typeface="+mj-lt"/>
              <a:buAutoNum type="arabicPeriod"/>
            </a:pPr>
            <a:r>
              <a:rPr lang="nb-NO" dirty="0" smtClean="0"/>
              <a:t>En verdensbefolkning som er i vekst</a:t>
            </a:r>
          </a:p>
          <a:p>
            <a:pPr marL="514350" indent="-514350">
              <a:buFont typeface="+mj-lt"/>
              <a:buAutoNum type="arabicPeriod"/>
            </a:pPr>
            <a:r>
              <a:rPr lang="nb-NO" dirty="0" smtClean="0"/>
              <a:t>En voksende økonomi som stadig blir mer globalisert</a:t>
            </a:r>
          </a:p>
          <a:p>
            <a:pPr marL="514350" indent="-514350">
              <a:buFont typeface="+mj-lt"/>
              <a:buAutoNum type="arabicPeriod"/>
            </a:pPr>
            <a:r>
              <a:rPr lang="nb-NO" dirty="0" smtClean="0"/>
              <a:t>Voksende miljøproblemer</a:t>
            </a:r>
          </a:p>
          <a:p>
            <a:pPr marL="514350" indent="-514350">
              <a:buFont typeface="+mj-lt"/>
              <a:buAutoNum type="arabicPeriod"/>
            </a:pPr>
            <a:endParaRPr lang="nb-NO" dirty="0"/>
          </a:p>
        </p:txBody>
      </p:sp>
      <p:pic>
        <p:nvPicPr>
          <p:cNvPr id="6" name="Picture 2" descr="C:\Users\Øystein\Documents\HIBO\2010-10-25\Image0009.JPG"/>
          <p:cNvPicPr>
            <a:picLocks noGrp="1" noChangeAspect="1" noChangeArrowheads="1"/>
          </p:cNvPicPr>
          <p:nvPr>
            <p:ph sz="half" idx="2"/>
          </p:nvPr>
        </p:nvPicPr>
        <p:blipFill>
          <a:blip r:embed="rId2" cstate="print"/>
          <a:stretch>
            <a:fillRect/>
          </a:stretch>
        </p:blipFill>
        <p:spPr bwMode="auto">
          <a:xfrm>
            <a:off x="5293918" y="1600200"/>
            <a:ext cx="2747164" cy="4525963"/>
          </a:xfrm>
          <a:prstGeom prst="rect">
            <a:avLst/>
          </a:prstGeom>
          <a:noFill/>
        </p:spPr>
      </p:pic>
      <p:sp>
        <p:nvSpPr>
          <p:cNvPr id="7" name="Plassholder for bunntekst 6"/>
          <p:cNvSpPr>
            <a:spLocks noGrp="1"/>
          </p:cNvSpPr>
          <p:nvPr>
            <p:ph type="ftr" sz="quarter" idx="11"/>
          </p:nvPr>
        </p:nvSpPr>
        <p:spPr/>
        <p:txBody>
          <a:bodyPr/>
          <a:lstStyle/>
          <a:p>
            <a:r>
              <a:rPr lang="nb-NO" smtClean="0"/>
              <a:t>Klimadag på Sortland 29 oktober 2010</a:t>
            </a:r>
            <a:endParaRPr lang="nb-NO"/>
          </a:p>
        </p:txBody>
      </p:sp>
      <p:sp>
        <p:nvSpPr>
          <p:cNvPr id="2" name="Tittel 1"/>
          <p:cNvSpPr>
            <a:spLocks noGrp="1"/>
          </p:cNvSpPr>
          <p:nvPr>
            <p:ph type="title"/>
          </p:nvPr>
        </p:nvSpPr>
        <p:spPr/>
        <p:txBody>
          <a:bodyPr>
            <a:normAutofit fontScale="90000"/>
          </a:bodyPr>
          <a:lstStyle/>
          <a:p>
            <a:r>
              <a:rPr lang="nb-NO" dirty="0" smtClean="0"/>
              <a:t>Verden er i dag preget av 3 utviklingstrekk</a:t>
            </a:r>
            <a:endParaRPr lang="nb-N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p:txBody>
          <a:bodyPr/>
          <a:lstStyle/>
          <a:p>
            <a:r>
              <a:rPr lang="nb-NO" dirty="0" smtClean="0"/>
              <a:t>1665 =440 000 </a:t>
            </a:r>
          </a:p>
          <a:p>
            <a:r>
              <a:rPr lang="nb-NO" dirty="0" smtClean="0"/>
              <a:t> 1822 én million</a:t>
            </a:r>
          </a:p>
          <a:p>
            <a:r>
              <a:rPr lang="nb-NO" dirty="0" smtClean="0"/>
              <a:t> 1890 to million </a:t>
            </a:r>
          </a:p>
          <a:p>
            <a:r>
              <a:rPr lang="nb-NO" dirty="0" smtClean="0"/>
              <a:t> 1942 tre million </a:t>
            </a:r>
          </a:p>
          <a:p>
            <a:r>
              <a:rPr lang="nb-NO" dirty="0" smtClean="0"/>
              <a:t>1975 fire million</a:t>
            </a:r>
          </a:p>
          <a:p>
            <a:r>
              <a:rPr lang="nb-NO" dirty="0" smtClean="0"/>
              <a:t>2012 fem ? i Norge. </a:t>
            </a:r>
          </a:p>
          <a:p>
            <a:endParaRPr lang="nb-NO" dirty="0"/>
          </a:p>
        </p:txBody>
      </p:sp>
      <p:pic>
        <p:nvPicPr>
          <p:cNvPr id="5" name="Plassholder for innhold 4" descr="ScreenHunter_08 Oct. 25 20.52.gif"/>
          <p:cNvPicPr>
            <a:picLocks noGrp="1" noChangeAspect="1"/>
          </p:cNvPicPr>
          <p:nvPr>
            <p:ph sz="half" idx="2"/>
          </p:nvPr>
        </p:nvPicPr>
        <p:blipFill>
          <a:blip r:embed="rId3" cstate="print"/>
          <a:stretch>
            <a:fillRect/>
          </a:stretch>
        </p:blipFill>
        <p:spPr>
          <a:xfrm>
            <a:off x="3779912" y="2564904"/>
            <a:ext cx="2276475" cy="3752850"/>
          </a:xfrm>
        </p:spPr>
      </p:pic>
      <p:sp>
        <p:nvSpPr>
          <p:cNvPr id="7" name="Plassholder for bunntekst 6"/>
          <p:cNvSpPr>
            <a:spLocks noGrp="1"/>
          </p:cNvSpPr>
          <p:nvPr>
            <p:ph type="ftr" sz="quarter" idx="11"/>
          </p:nvPr>
        </p:nvSpPr>
        <p:spPr/>
        <p:txBody>
          <a:bodyPr/>
          <a:lstStyle/>
          <a:p>
            <a:r>
              <a:rPr lang="nb-NO" smtClean="0"/>
              <a:t>Klimadag på Sortland 29 oktober 2010</a:t>
            </a:r>
            <a:endParaRPr lang="nb-NO"/>
          </a:p>
        </p:txBody>
      </p:sp>
      <p:sp>
        <p:nvSpPr>
          <p:cNvPr id="2" name="Tittel 1"/>
          <p:cNvSpPr>
            <a:spLocks noGrp="1"/>
          </p:cNvSpPr>
          <p:nvPr>
            <p:ph type="title"/>
          </p:nvPr>
        </p:nvSpPr>
        <p:spPr/>
        <p:txBody>
          <a:bodyPr>
            <a:normAutofit fontScale="90000"/>
          </a:bodyPr>
          <a:lstStyle/>
          <a:p>
            <a:r>
              <a:rPr lang="nb-NO" dirty="0" smtClean="0"/>
              <a:t>1.En verdensbefolkning som er i vekst</a:t>
            </a:r>
            <a:endParaRPr lang="nb-NO" dirty="0"/>
          </a:p>
        </p:txBody>
      </p:sp>
      <p:pic>
        <p:nvPicPr>
          <p:cNvPr id="6" name="Bilde 5" descr="ScreenHunter_09 Oct. 25 20.59.gif"/>
          <p:cNvPicPr>
            <a:picLocks noChangeAspect="1"/>
          </p:cNvPicPr>
          <p:nvPr/>
        </p:nvPicPr>
        <p:blipFill>
          <a:blip r:embed="rId4" cstate="print"/>
          <a:stretch>
            <a:fillRect/>
          </a:stretch>
        </p:blipFill>
        <p:spPr>
          <a:xfrm>
            <a:off x="5652120" y="1772816"/>
            <a:ext cx="3181350" cy="314325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4" descr="ScreenHunter_06 Oct. 25 20.41.gif"/>
          <p:cNvPicPr>
            <a:picLocks noGrp="1" noChangeAspect="1"/>
          </p:cNvPicPr>
          <p:nvPr>
            <p:ph sz="half" idx="1"/>
          </p:nvPr>
        </p:nvPicPr>
        <p:blipFill>
          <a:blip r:embed="rId2" cstate="print"/>
          <a:stretch>
            <a:fillRect/>
          </a:stretch>
        </p:blipFill>
        <p:spPr>
          <a:xfrm>
            <a:off x="827584" y="2070130"/>
            <a:ext cx="3236223" cy="3519110"/>
          </a:xfrm>
        </p:spPr>
      </p:pic>
      <p:pic>
        <p:nvPicPr>
          <p:cNvPr id="6" name="Plassholder for innhold 5" descr="hilrap2000-03-oljemarked-boks3.jpg"/>
          <p:cNvPicPr>
            <a:picLocks noGrp="1" noChangeAspect="1"/>
          </p:cNvPicPr>
          <p:nvPr>
            <p:ph sz="half" idx="2"/>
          </p:nvPr>
        </p:nvPicPr>
        <p:blipFill>
          <a:blip r:embed="rId3" cstate="print"/>
          <a:stretch>
            <a:fillRect/>
          </a:stretch>
        </p:blipFill>
        <p:spPr>
          <a:xfrm>
            <a:off x="4355976" y="1412776"/>
            <a:ext cx="4038600" cy="2929407"/>
          </a:xfrm>
        </p:spPr>
      </p:pic>
      <p:sp>
        <p:nvSpPr>
          <p:cNvPr id="8" name="Plassholder for bunntekst 7"/>
          <p:cNvSpPr>
            <a:spLocks noGrp="1"/>
          </p:cNvSpPr>
          <p:nvPr>
            <p:ph type="ftr" sz="quarter" idx="11"/>
          </p:nvPr>
        </p:nvSpPr>
        <p:spPr/>
        <p:txBody>
          <a:bodyPr/>
          <a:lstStyle/>
          <a:p>
            <a:r>
              <a:rPr lang="nb-NO" smtClean="0"/>
              <a:t>Klimadag på Sortland 29 oktober 2010</a:t>
            </a:r>
            <a:endParaRPr lang="nb-NO"/>
          </a:p>
        </p:txBody>
      </p:sp>
      <p:sp>
        <p:nvSpPr>
          <p:cNvPr id="2" name="Tittel 1"/>
          <p:cNvSpPr>
            <a:spLocks noGrp="1"/>
          </p:cNvSpPr>
          <p:nvPr>
            <p:ph type="title"/>
          </p:nvPr>
        </p:nvSpPr>
        <p:spPr/>
        <p:txBody>
          <a:bodyPr>
            <a:normAutofit fontScale="90000"/>
          </a:bodyPr>
          <a:lstStyle/>
          <a:p>
            <a:r>
              <a:rPr lang="nb-NO" dirty="0" smtClean="0"/>
              <a:t>2. En voksende økonomi som stadig blir mer globalisert</a:t>
            </a:r>
            <a:endParaRPr lang="nb-NO" dirty="0"/>
          </a:p>
        </p:txBody>
      </p:sp>
      <p:pic>
        <p:nvPicPr>
          <p:cNvPr id="5" name="Bilde 4" descr="terra joker nord.jpg"/>
          <p:cNvPicPr>
            <a:picLocks noChangeAspect="1"/>
          </p:cNvPicPr>
          <p:nvPr/>
        </p:nvPicPr>
        <p:blipFill>
          <a:blip r:embed="rId4" cstate="print"/>
          <a:stretch>
            <a:fillRect/>
          </a:stretch>
        </p:blipFill>
        <p:spPr>
          <a:xfrm>
            <a:off x="5292080" y="4365104"/>
            <a:ext cx="2276475" cy="20097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ScreenHunter_05 Oct. 25 20.39.gif"/>
          <p:cNvPicPr>
            <a:picLocks noGrp="1" noChangeAspect="1"/>
          </p:cNvPicPr>
          <p:nvPr>
            <p:ph sz="half" idx="1"/>
          </p:nvPr>
        </p:nvPicPr>
        <p:blipFill>
          <a:blip r:embed="rId2" cstate="print"/>
          <a:stretch>
            <a:fillRect/>
          </a:stretch>
        </p:blipFill>
        <p:spPr>
          <a:xfrm>
            <a:off x="457200" y="1820310"/>
            <a:ext cx="4038600" cy="4085743"/>
          </a:xfrm>
        </p:spPr>
      </p:pic>
      <p:pic>
        <p:nvPicPr>
          <p:cNvPr id="5" name="Plassholder for innhold 4" descr="ScreenHunter_04 Oct. 25 20.39.gif"/>
          <p:cNvPicPr>
            <a:picLocks noGrp="1" noChangeAspect="1"/>
          </p:cNvPicPr>
          <p:nvPr>
            <p:ph sz="half" idx="2"/>
          </p:nvPr>
        </p:nvPicPr>
        <p:blipFill>
          <a:blip r:embed="rId3" cstate="print"/>
          <a:stretch>
            <a:fillRect/>
          </a:stretch>
        </p:blipFill>
        <p:spPr>
          <a:xfrm>
            <a:off x="4648200" y="1893693"/>
            <a:ext cx="4038600" cy="3938976"/>
          </a:xfrm>
        </p:spPr>
      </p:pic>
      <p:sp>
        <p:nvSpPr>
          <p:cNvPr id="7" name="Plassholder for bunntekst 6"/>
          <p:cNvSpPr>
            <a:spLocks noGrp="1"/>
          </p:cNvSpPr>
          <p:nvPr>
            <p:ph type="ftr" sz="quarter" idx="11"/>
          </p:nvPr>
        </p:nvSpPr>
        <p:spPr/>
        <p:txBody>
          <a:bodyPr/>
          <a:lstStyle/>
          <a:p>
            <a:r>
              <a:rPr lang="nb-NO" smtClean="0"/>
              <a:t>Klimadag på Sortland 29 oktober 2010</a:t>
            </a:r>
            <a:endParaRPr lang="nb-NO"/>
          </a:p>
        </p:txBody>
      </p:sp>
      <p:sp>
        <p:nvSpPr>
          <p:cNvPr id="2" name="Tittel 1"/>
          <p:cNvSpPr>
            <a:spLocks noGrp="1"/>
          </p:cNvSpPr>
          <p:nvPr>
            <p:ph type="title"/>
          </p:nvPr>
        </p:nvSpPr>
        <p:spPr/>
        <p:txBody>
          <a:bodyPr>
            <a:normAutofit/>
          </a:bodyPr>
          <a:lstStyle/>
          <a:p>
            <a:r>
              <a:rPr lang="nb-NO" dirty="0" smtClean="0"/>
              <a:t>3. Voksende globale miljøproblemer</a:t>
            </a:r>
            <a:endParaRPr lang="nb-N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ssholder for innhold 4" descr="ScreenHunter_06 Oct. 25 20.41.gif"/>
          <p:cNvPicPr>
            <a:picLocks noChangeAspect="1"/>
          </p:cNvPicPr>
          <p:nvPr/>
        </p:nvPicPr>
        <p:blipFill>
          <a:blip r:embed="rId4" cstate="print"/>
          <a:stretch>
            <a:fillRect/>
          </a:stretch>
        </p:blipFill>
        <p:spPr>
          <a:xfrm>
            <a:off x="4818354" y="1988840"/>
            <a:ext cx="3642077" cy="3960440"/>
          </a:xfrm>
          <a:prstGeom prst="rect">
            <a:avLst/>
          </a:prstGeom>
        </p:spPr>
      </p:pic>
      <p:pic>
        <p:nvPicPr>
          <p:cNvPr id="3" name="Plassholder for innhold 4" descr="ScreenHunter_07 Oct. 25 20.48.gif"/>
          <p:cNvPicPr>
            <a:picLocks noChangeAspect="1"/>
          </p:cNvPicPr>
          <p:nvPr/>
        </p:nvPicPr>
        <p:blipFill>
          <a:blip r:embed="rId5" cstate="print"/>
          <a:stretch>
            <a:fillRect/>
          </a:stretch>
        </p:blipFill>
        <p:spPr>
          <a:xfrm>
            <a:off x="0" y="2636912"/>
            <a:ext cx="3946683" cy="4392488"/>
          </a:xfrm>
          <a:prstGeom prst="rect">
            <a:avLst/>
          </a:prstGeom>
        </p:spPr>
      </p:pic>
      <p:pic>
        <p:nvPicPr>
          <p:cNvPr id="4" name="Bilde 3" descr="world-overshoot-date(1).jpg"/>
          <p:cNvPicPr>
            <a:picLocks noChangeAspect="1"/>
          </p:cNvPicPr>
          <p:nvPr/>
        </p:nvPicPr>
        <p:blipFill>
          <a:blip r:embed="rId6" cstate="print"/>
          <a:stretch>
            <a:fillRect/>
          </a:stretch>
        </p:blipFill>
        <p:spPr>
          <a:xfrm>
            <a:off x="5436096" y="548680"/>
            <a:ext cx="2381250" cy="3057525"/>
          </a:xfrm>
          <a:prstGeom prst="rect">
            <a:avLst/>
          </a:prstGeom>
        </p:spPr>
      </p:pic>
      <p:pic>
        <p:nvPicPr>
          <p:cNvPr id="5" name="Plassholder for innhold 4" descr="Image0007.JPG"/>
          <p:cNvPicPr>
            <a:picLocks noChangeAspect="1"/>
          </p:cNvPicPr>
          <p:nvPr/>
        </p:nvPicPr>
        <p:blipFill>
          <a:blip r:embed="rId7" cstate="print"/>
          <a:srcRect l="10881" r="52850" b="34681"/>
          <a:stretch>
            <a:fillRect/>
          </a:stretch>
        </p:blipFill>
        <p:spPr>
          <a:xfrm rot="5400000">
            <a:off x="1357248" y="-1043096"/>
            <a:ext cx="6627024" cy="8946481"/>
          </a:xfrm>
          <a:prstGeom prst="rect">
            <a:avLst/>
          </a:prstGeom>
        </p:spPr>
      </p:pic>
      <p:sp>
        <p:nvSpPr>
          <p:cNvPr id="6" name="Plassholder for bunntekst 5"/>
          <p:cNvSpPr>
            <a:spLocks noGrp="1"/>
          </p:cNvSpPr>
          <p:nvPr>
            <p:ph type="ftr" sz="quarter" idx="11"/>
          </p:nvPr>
        </p:nvSpPr>
        <p:spPr/>
        <p:txBody>
          <a:bodyPr/>
          <a:lstStyle/>
          <a:p>
            <a:r>
              <a:rPr lang="nb-NO" smtClean="0"/>
              <a:t>Klimadag på Sortland 29 oktober 2010</a:t>
            </a:r>
            <a:endParaRPr lang="nb-NO"/>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9|7.1"/>
</p:tagLst>
</file>

<file path=ppt/tags/tag2.xml><?xml version="1.0" encoding="utf-8"?>
<p:tagLst xmlns:a="http://schemas.openxmlformats.org/drawingml/2006/main" xmlns:r="http://schemas.openxmlformats.org/officeDocument/2006/relationships" xmlns:p="http://schemas.openxmlformats.org/presentationml/2006/main">
  <p:tag name="TIMING" val="|6.7|7.7|35"/>
</p:tagLst>
</file>

<file path=ppt/tags/tag3.xml><?xml version="1.0" encoding="utf-8"?>
<p:tagLst xmlns:a="http://schemas.openxmlformats.org/drawingml/2006/main" xmlns:r="http://schemas.openxmlformats.org/officeDocument/2006/relationships" xmlns:p="http://schemas.openxmlformats.org/presentationml/2006/main">
  <p:tag name="TIMING" val="|0.3|45.1|30.7|1.8"/>
</p:tagLst>
</file>

<file path=ppt/tags/tag4.xml><?xml version="1.0" encoding="utf-8"?>
<p:tagLst xmlns:a="http://schemas.openxmlformats.org/drawingml/2006/main" xmlns:r="http://schemas.openxmlformats.org/officeDocument/2006/relationships" xmlns:p="http://schemas.openxmlformats.org/presentationml/2006/main">
  <p:tag name="TIMING" val="|0.4|0.4|0.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Fjell</Template>
  <TotalTime>671</TotalTime>
  <Words>1871</Words>
  <Application>Microsoft Office PowerPoint</Application>
  <PresentationFormat>Skjermfremvisning (4:3)</PresentationFormat>
  <Paragraphs>196</Paragraphs>
  <Slides>25</Slides>
  <Notes>11</Notes>
  <HiddenSlides>0</HiddenSlides>
  <MMClips>0</MMClips>
  <ScaleCrop>false</ScaleCrop>
  <HeadingPairs>
    <vt:vector size="4" baseType="variant">
      <vt:variant>
        <vt:lpstr>Tema</vt:lpstr>
      </vt:variant>
      <vt:variant>
        <vt:i4>1</vt:i4>
      </vt:variant>
      <vt:variant>
        <vt:lpstr>Lysbildetitler</vt:lpstr>
      </vt:variant>
      <vt:variant>
        <vt:i4>25</vt:i4>
      </vt:variant>
    </vt:vector>
  </HeadingPairs>
  <TitlesOfParts>
    <vt:vector size="26" baseType="lpstr">
      <vt:lpstr>Mountain</vt:lpstr>
      <vt:lpstr> Alternativ økonomi innblikk i en alternativ regionsutvikling uten petroleumsnæringen.  </vt:lpstr>
      <vt:lpstr>Disposisjon</vt:lpstr>
      <vt:lpstr>Økologisk økonomi</vt:lpstr>
      <vt:lpstr>The Earth</vt:lpstr>
      <vt:lpstr>Verden er i dag preget av 3 utviklingstrekk</vt:lpstr>
      <vt:lpstr>1.En verdensbefolkning som er i vekst</vt:lpstr>
      <vt:lpstr>2. En voksende økonomi som stadig blir mer globalisert</vt:lpstr>
      <vt:lpstr>3. Voksende globale miljøproblemer</vt:lpstr>
      <vt:lpstr>Lysbilde 9</vt:lpstr>
      <vt:lpstr>Økonomisk vekst har 4 drivhjul</vt:lpstr>
      <vt:lpstr>Aslak Sira Myhre mener</vt:lpstr>
      <vt:lpstr>FIVH mener</vt:lpstr>
      <vt:lpstr>Historia viser</vt:lpstr>
      <vt:lpstr>Hvor er vi og hvor skal vi?</vt:lpstr>
      <vt:lpstr>Sammenheng mellom lykke og diskontering</vt:lpstr>
      <vt:lpstr>Hvilke briller skal vi bruke?</vt:lpstr>
      <vt:lpstr>Tiden renner</vt:lpstr>
      <vt:lpstr>Kan vi slutte av dette at…</vt:lpstr>
      <vt:lpstr>Samtale - kommunikasjon</vt:lpstr>
      <vt:lpstr>Dialog</vt:lpstr>
      <vt:lpstr>Dialogen som hjelpemiddel</vt:lpstr>
      <vt:lpstr>Eksempler på nye muligheter</vt:lpstr>
      <vt:lpstr>Flere eksempler</vt:lpstr>
      <vt:lpstr>Verditrianglet</vt:lpstr>
      <vt:lpstr>Takk for oppmerksomheten!!!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Øystein</dc:creator>
  <cp:lastModifiedBy>Nystad</cp:lastModifiedBy>
  <cp:revision>70</cp:revision>
  <dcterms:created xsi:type="dcterms:W3CDTF">2010-10-25T18:12:43Z</dcterms:created>
  <dcterms:modified xsi:type="dcterms:W3CDTF">2010-10-29T07:40:39Z</dcterms:modified>
</cp:coreProperties>
</file>